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8"/>
  </p:notesMasterIdLst>
  <p:sldIdLst>
    <p:sldId id="256" r:id="rId2"/>
    <p:sldId id="257" r:id="rId3"/>
    <p:sldId id="272" r:id="rId4"/>
    <p:sldId id="263" r:id="rId5"/>
    <p:sldId id="270" r:id="rId6"/>
    <p:sldId id="328" r:id="rId7"/>
    <p:sldId id="349" r:id="rId8"/>
    <p:sldId id="359" r:id="rId9"/>
    <p:sldId id="322" r:id="rId10"/>
    <p:sldId id="324" r:id="rId11"/>
    <p:sldId id="325" r:id="rId12"/>
    <p:sldId id="326" r:id="rId13"/>
    <p:sldId id="327" r:id="rId14"/>
    <p:sldId id="329" r:id="rId15"/>
    <p:sldId id="330" r:id="rId16"/>
    <p:sldId id="339" r:id="rId17"/>
    <p:sldId id="307" r:id="rId18"/>
    <p:sldId id="261" r:id="rId19"/>
    <p:sldId id="332" r:id="rId20"/>
    <p:sldId id="350" r:id="rId21"/>
    <p:sldId id="351" r:id="rId22"/>
    <p:sldId id="352" r:id="rId23"/>
    <p:sldId id="353" r:id="rId24"/>
    <p:sldId id="354" r:id="rId25"/>
    <p:sldId id="334" r:id="rId26"/>
    <p:sldId id="335" r:id="rId27"/>
    <p:sldId id="336" r:id="rId28"/>
    <p:sldId id="337" r:id="rId29"/>
    <p:sldId id="338" r:id="rId30"/>
    <p:sldId id="340" r:id="rId31"/>
    <p:sldId id="341" r:id="rId32"/>
    <p:sldId id="262" r:id="rId33"/>
    <p:sldId id="331" r:id="rId34"/>
    <p:sldId id="299" r:id="rId35"/>
    <p:sldId id="309" r:id="rId36"/>
    <p:sldId id="310" r:id="rId37"/>
    <p:sldId id="312" r:id="rId38"/>
    <p:sldId id="316" r:id="rId39"/>
    <p:sldId id="319" r:id="rId40"/>
    <p:sldId id="355" r:id="rId41"/>
    <p:sldId id="320" r:id="rId42"/>
    <p:sldId id="356" r:id="rId43"/>
    <p:sldId id="357" r:id="rId44"/>
    <p:sldId id="317" r:id="rId45"/>
    <p:sldId id="315" r:id="rId46"/>
    <p:sldId id="318" r:id="rId47"/>
    <p:sldId id="284" r:id="rId48"/>
    <p:sldId id="313" r:id="rId49"/>
    <p:sldId id="314" r:id="rId50"/>
    <p:sldId id="266" r:id="rId51"/>
    <p:sldId id="343" r:id="rId52"/>
    <p:sldId id="344" r:id="rId53"/>
    <p:sldId id="345" r:id="rId54"/>
    <p:sldId id="346" r:id="rId55"/>
    <p:sldId id="347" r:id="rId56"/>
    <p:sldId id="348" r:id="rId57"/>
  </p:sldIdLst>
  <p:sldSz cx="18288000" cy="10287000"/>
  <p:notesSz cx="6858000" cy="9144000"/>
  <p:embeddedFontLst>
    <p:embeddedFont>
      <p:font typeface="Aileron" panose="020B0604020202020204" charset="0"/>
      <p:regular r:id="rId59"/>
    </p:embeddedFont>
    <p:embeddedFont>
      <p:font typeface="Aileron Bold" panose="020B0604020202020204" charset="0"/>
      <p:regular r:id="rId60"/>
    </p:embeddedFont>
    <p:embeddedFont>
      <p:font typeface="Barlow Condensed Heavy" panose="020B0604020202020204" charset="0"/>
      <p:regular r:id="rId61"/>
    </p:embeddedFont>
    <p:embeddedFont>
      <p:font typeface="Gotham Bold" panose="020B0604020202020204" charset="0"/>
      <p:regular r:id="rId62"/>
    </p:embeddedFont>
    <p:embeddedFont>
      <p:font typeface="Inter" panose="020B0604020202020204" charset="0"/>
      <p:regular r:id="rId63"/>
    </p:embeddedFont>
    <p:embeddedFont>
      <p:font typeface="Inter Bold" panose="020B0604020202020204" charset="0"/>
      <p:regular r:id="rId64"/>
    </p:embeddedFont>
    <p:embeddedFont>
      <p:font typeface="Tahoma" panose="020B0604030504040204" pitchFamily="34" charset="0"/>
      <p:regular r:id="rId65"/>
      <p:bold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FED"/>
    <a:srgbClr val="1C8391"/>
    <a:srgbClr val="141C25"/>
    <a:srgbClr val="A3A5A6"/>
    <a:srgbClr val="E1EDFC"/>
    <a:srgbClr val="1EA6B5"/>
    <a:srgbClr val="163A44"/>
    <a:srgbClr val="1FB6C5"/>
    <a:srgbClr val="6E7276"/>
    <a:srgbClr val="1BB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5379" autoAdjust="0"/>
  </p:normalViewPr>
  <p:slideViewPr>
    <p:cSldViewPr>
      <p:cViewPr varScale="1">
        <p:scale>
          <a:sx n="69" d="100"/>
          <a:sy n="69" d="100"/>
        </p:scale>
        <p:origin x="48" y="1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2BD167-6519-461C-A5E4-84E451EFBD36}" type="datetimeFigureOut">
              <a:rPr lang="en-US" smtClean="0"/>
              <a:t>12/26/2025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44B74B-634C-4435-9EF5-D0E3D306E556}" type="slidenum">
              <a:rPr lang="en-US" smtClean="0"/>
              <a:t>‹#›</a:t>
            </a:fld>
            <a:endParaRPr lang="en-US"/>
          </a:p>
        </p:txBody>
      </p:sp>
    </p:spTree>
    <p:extLst>
      <p:ext uri="{BB962C8B-B14F-4D97-AF65-F5344CB8AC3E}">
        <p14:creationId xmlns:p14="http://schemas.microsoft.com/office/powerpoint/2010/main" val="664698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44B74B-634C-4435-9EF5-D0E3D306E556}" type="slidenum">
              <a:rPr lang="en-US" smtClean="0"/>
              <a:t>3</a:t>
            </a:fld>
            <a:endParaRPr lang="en-US"/>
          </a:p>
        </p:txBody>
      </p:sp>
    </p:spTree>
    <p:extLst>
      <p:ext uri="{BB962C8B-B14F-4D97-AF65-F5344CB8AC3E}">
        <p14:creationId xmlns:p14="http://schemas.microsoft.com/office/powerpoint/2010/main" val="1231251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41C2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sv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 Id="rId9" Type="http://schemas.openxmlformats.org/officeDocument/2006/relationships/image" Target="../media/image47.sv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3.svg"/><Relationship Id="rId7" Type="http://schemas.openxmlformats.org/officeDocument/2006/relationships/image" Target="../media/image11.svg"/><Relationship Id="rId12"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jpg"/><Relationship Id="rId5" Type="http://schemas.openxmlformats.org/officeDocument/2006/relationships/image" Target="../media/image9.svg"/><Relationship Id="rId10" Type="http://schemas.openxmlformats.org/officeDocument/2006/relationships/image" Target="../media/image14.jpg"/><Relationship Id="rId4" Type="http://schemas.openxmlformats.org/officeDocument/2006/relationships/image" Target="../media/image8.png"/><Relationship Id="rId9"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49.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0.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1.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3.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sv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3.svg"/><Relationship Id="rId7" Type="http://schemas.openxmlformats.org/officeDocument/2006/relationships/image" Target="../media/image59.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18.png"/><Relationship Id="rId9" Type="http://schemas.openxmlformats.org/officeDocument/2006/relationships/image" Target="../media/image61.jpeg"/></Relationships>
</file>

<file path=ppt/slides/_rels/slide2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2.jpe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21.png"/><Relationship Id="rId4" Type="http://schemas.openxmlformats.org/officeDocument/2006/relationships/image" Target="../media/image3.sv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5.jpe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9.svg"/><Relationship Id="rId7" Type="http://schemas.openxmlformats.org/officeDocument/2006/relationships/image" Target="../media/image6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68.png"/></Relationships>
</file>

<file path=ppt/slides/_rels/slide3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69.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sv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70.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sv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71.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sv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72.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sv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39.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74.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18.png"/><Relationship Id="rId10" Type="http://schemas.openxmlformats.org/officeDocument/2006/relationships/image" Target="../media/image27.png"/><Relationship Id="rId4" Type="http://schemas.openxmlformats.org/officeDocument/2006/relationships/image" Target="../media/image3.svg"/><Relationship Id="rId9" Type="http://schemas.openxmlformats.org/officeDocument/2006/relationships/image" Target="../media/image26.sv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svg"/></Relationships>
</file>

<file path=ppt/slides/_rels/slide41.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76.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sv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sv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svg"/></Relationships>
</file>

<file path=ppt/slides/_rels/slide4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4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7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sv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47.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3.sv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3.sv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sv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7.svg"/><Relationship Id="rId7" Type="http://schemas.openxmlformats.org/officeDocument/2006/relationships/image" Target="../media/image9.sv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88.png"/></Relationships>
</file>

<file path=ppt/slides/_rels/slide5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8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9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18.png"/><Relationship Id="rId9" Type="http://schemas.openxmlformats.org/officeDocument/2006/relationships/image" Target="../media/image9.svg"/></Relationships>
</file>

<file path=ppt/slides/_rels/slide5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93.jpeg"/><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3.svg"/><Relationship Id="rId7"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10" Type="http://schemas.openxmlformats.org/officeDocument/2006/relationships/image" Target="../media/image68.png"/><Relationship Id="rId4" Type="http://schemas.openxmlformats.org/officeDocument/2006/relationships/image" Target="../media/image8.png"/><Relationship Id="rId9" Type="http://schemas.openxmlformats.org/officeDocument/2006/relationships/image" Target="../media/image73.png"/></Relationships>
</file>

<file path=ppt/slides/_rels/slide55.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54.png"/><Relationship Id="rId3" Type="http://schemas.openxmlformats.org/officeDocument/2006/relationships/image" Target="../media/image3.svg"/><Relationship Id="rId7" Type="http://schemas.openxmlformats.org/officeDocument/2006/relationships/image" Target="../media/image94.png"/><Relationship Id="rId12"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97.png"/><Relationship Id="rId5" Type="http://schemas.openxmlformats.org/officeDocument/2006/relationships/image" Target="../media/image9.svg"/><Relationship Id="rId10" Type="http://schemas.openxmlformats.org/officeDocument/2006/relationships/image" Target="../media/image96.png"/><Relationship Id="rId4" Type="http://schemas.openxmlformats.org/officeDocument/2006/relationships/image" Target="../media/image8.png"/><Relationship Id="rId9"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0.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1.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41843" y="8525492"/>
            <a:ext cx="3086100" cy="732808"/>
            <a:chOff x="0" y="0"/>
            <a:chExt cx="812800" cy="193003"/>
          </a:xfrm>
        </p:grpSpPr>
        <p:sp>
          <p:nvSpPr>
            <p:cNvPr id="3" name="Freeform 3"/>
            <p:cNvSpPr/>
            <p:nvPr/>
          </p:nvSpPr>
          <p:spPr>
            <a:xfrm>
              <a:off x="0" y="0"/>
              <a:ext cx="812800" cy="193003"/>
            </a:xfrm>
            <a:custGeom>
              <a:avLst/>
              <a:gdLst/>
              <a:ahLst/>
              <a:cxnLst/>
              <a:rect l="l" t="t" r="r" b="b"/>
              <a:pathLst>
                <a:path w="812800" h="193003">
                  <a:moveTo>
                    <a:pt x="96501" y="0"/>
                  </a:moveTo>
                  <a:lnTo>
                    <a:pt x="716299" y="0"/>
                  </a:lnTo>
                  <a:cubicBezTo>
                    <a:pt x="769595" y="0"/>
                    <a:pt x="812800" y="43205"/>
                    <a:pt x="812800" y="96501"/>
                  </a:cubicBezTo>
                  <a:lnTo>
                    <a:pt x="812800" y="96501"/>
                  </a:lnTo>
                  <a:cubicBezTo>
                    <a:pt x="812800" y="149798"/>
                    <a:pt x="769595" y="193003"/>
                    <a:pt x="716299" y="193003"/>
                  </a:cubicBezTo>
                  <a:lnTo>
                    <a:pt x="96501" y="193003"/>
                  </a:lnTo>
                  <a:cubicBezTo>
                    <a:pt x="43205" y="193003"/>
                    <a:pt x="0" y="149798"/>
                    <a:pt x="0" y="96501"/>
                  </a:cubicBezTo>
                  <a:lnTo>
                    <a:pt x="0" y="96501"/>
                  </a:lnTo>
                  <a:cubicBezTo>
                    <a:pt x="0" y="43205"/>
                    <a:pt x="43205" y="0"/>
                    <a:pt x="96501" y="0"/>
                  </a:cubicBezTo>
                  <a:close/>
                </a:path>
              </a:pathLst>
            </a:custGeom>
            <a:gradFill rotWithShape="1">
              <a:gsLst>
                <a:gs pos="0">
                  <a:srgbClr val="1BBBCB">
                    <a:alpha val="100000"/>
                  </a:srgbClr>
                </a:gs>
                <a:gs pos="100000">
                  <a:srgbClr val="141C25">
                    <a:alpha val="100000"/>
                  </a:srgbClr>
                </a:gs>
              </a:gsLst>
              <a:lin ang="5400000"/>
            </a:gradFill>
          </p:spPr>
        </p:sp>
        <p:sp>
          <p:nvSpPr>
            <p:cNvPr id="4" name="TextBox 4"/>
            <p:cNvSpPr txBox="1"/>
            <p:nvPr/>
          </p:nvSpPr>
          <p:spPr>
            <a:xfrm>
              <a:off x="0" y="19050"/>
              <a:ext cx="812800" cy="173953"/>
            </a:xfrm>
            <a:prstGeom prst="rect">
              <a:avLst/>
            </a:prstGeom>
          </p:spPr>
          <p:txBody>
            <a:bodyPr lIns="50800" tIns="50800" rIns="50800" bIns="50800" rtlCol="0" anchor="ctr"/>
            <a:lstStyle/>
            <a:p>
              <a:pPr algn="ctr">
                <a:lnSpc>
                  <a:spcPts val="2750"/>
                </a:lnSpc>
              </a:pPr>
              <a:endParaRPr/>
            </a:p>
          </p:txBody>
        </p:sp>
      </p:grpSp>
      <p:grpSp>
        <p:nvGrpSpPr>
          <p:cNvPr id="6" name="Group 6"/>
          <p:cNvGrpSpPr/>
          <p:nvPr/>
        </p:nvGrpSpPr>
        <p:grpSpPr>
          <a:xfrm rot="2198492">
            <a:off x="13805168" y="1375113"/>
            <a:ext cx="7751846" cy="11687151"/>
            <a:chOff x="0" y="0"/>
            <a:chExt cx="2041638" cy="3463027"/>
          </a:xfrm>
        </p:grpSpPr>
        <p:sp>
          <p:nvSpPr>
            <p:cNvPr id="7" name="Freeform 7"/>
            <p:cNvSpPr/>
            <p:nvPr/>
          </p:nvSpPr>
          <p:spPr>
            <a:xfrm>
              <a:off x="0" y="0"/>
              <a:ext cx="2041638" cy="3463027"/>
            </a:xfrm>
            <a:custGeom>
              <a:avLst/>
              <a:gdLst/>
              <a:ahLst/>
              <a:cxnLst/>
              <a:rect l="l" t="t" r="r" b="b"/>
              <a:pathLst>
                <a:path w="2041638" h="3463027">
                  <a:moveTo>
                    <a:pt x="0" y="0"/>
                  </a:moveTo>
                  <a:lnTo>
                    <a:pt x="2041638" y="0"/>
                  </a:lnTo>
                  <a:lnTo>
                    <a:pt x="2041638" y="3463027"/>
                  </a:lnTo>
                  <a:lnTo>
                    <a:pt x="0" y="3463027"/>
                  </a:lnTo>
                  <a:close/>
                </a:path>
              </a:pathLst>
            </a:custGeom>
            <a:gradFill rotWithShape="1">
              <a:gsLst>
                <a:gs pos="0">
                  <a:srgbClr val="1BBBCB">
                    <a:alpha val="100000"/>
                  </a:srgbClr>
                </a:gs>
                <a:gs pos="100000">
                  <a:srgbClr val="141C25">
                    <a:alpha val="100000"/>
                  </a:srgbClr>
                </a:gs>
              </a:gsLst>
              <a:lin ang="5400000"/>
            </a:gradFill>
          </p:spPr>
        </p:sp>
        <p:sp>
          <p:nvSpPr>
            <p:cNvPr id="8" name="TextBox 8"/>
            <p:cNvSpPr txBox="1"/>
            <p:nvPr/>
          </p:nvSpPr>
          <p:spPr>
            <a:xfrm>
              <a:off x="0" y="19050"/>
              <a:ext cx="2041638" cy="3443977"/>
            </a:xfrm>
            <a:prstGeom prst="rect">
              <a:avLst/>
            </a:prstGeom>
          </p:spPr>
          <p:txBody>
            <a:bodyPr lIns="50800" tIns="50800" rIns="50800" bIns="50800" rtlCol="0" anchor="ctr"/>
            <a:lstStyle/>
            <a:p>
              <a:pPr algn="ctr">
                <a:lnSpc>
                  <a:spcPts val="2750"/>
                </a:lnSpc>
              </a:pPr>
              <a:endParaRPr/>
            </a:p>
          </p:txBody>
        </p:sp>
      </p:grpSp>
      <p:grpSp>
        <p:nvGrpSpPr>
          <p:cNvPr id="9" name="Group 9"/>
          <p:cNvGrpSpPr/>
          <p:nvPr/>
        </p:nvGrpSpPr>
        <p:grpSpPr>
          <a:xfrm rot="-8751310">
            <a:off x="11692449" y="-2563862"/>
            <a:ext cx="7517507" cy="738284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1" name="TextBox 11"/>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grpSp>
        <p:nvGrpSpPr>
          <p:cNvPr id="12" name="Group 12"/>
          <p:cNvGrpSpPr/>
          <p:nvPr/>
        </p:nvGrpSpPr>
        <p:grpSpPr>
          <a:xfrm>
            <a:off x="9567346" y="1454500"/>
            <a:ext cx="7505526" cy="750552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00" r="-25000"/>
              </a:stretch>
            </a:blipFill>
          </p:spPr>
          <p:txBody>
            <a:bodyPr/>
            <a:lstStyle/>
            <a:p>
              <a:endParaRPr lang="en-US" dirty="0"/>
            </a:p>
          </p:txBody>
        </p:sp>
      </p:grpSp>
      <p:sp>
        <p:nvSpPr>
          <p:cNvPr id="14" name="Freeform 14"/>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1356316" y="2871412"/>
            <a:ext cx="8242541" cy="1860952"/>
          </a:xfrm>
          <a:prstGeom prst="rect">
            <a:avLst/>
          </a:prstGeom>
        </p:spPr>
        <p:txBody>
          <a:bodyPr lIns="0" tIns="0" rIns="0" bIns="0" rtlCol="0" anchor="t">
            <a:spAutoFit/>
          </a:bodyPr>
          <a:lstStyle/>
          <a:p>
            <a:pPr algn="just">
              <a:lnSpc>
                <a:spcPts val="14334"/>
              </a:lnSpc>
            </a:pPr>
            <a:r>
              <a:rPr lang="en-US" sz="13031" b="1" dirty="0" err="1">
                <a:solidFill>
                  <a:srgbClr val="FFFFFF"/>
                </a:solidFill>
                <a:latin typeface="Gotham Bold"/>
                <a:ea typeface="Gotham Bold"/>
                <a:cs typeface="Gotham Bold"/>
                <a:sym typeface="Gotham Bold"/>
              </a:rPr>
              <a:t>Rihla</a:t>
            </a:r>
            <a:endParaRPr lang="en-US" sz="13031" b="1" dirty="0">
              <a:solidFill>
                <a:srgbClr val="FFFFFF"/>
              </a:solidFill>
              <a:latin typeface="Gotham Bold"/>
              <a:ea typeface="Gotham Bold"/>
              <a:cs typeface="Gotham Bold"/>
              <a:sym typeface="Gotham Bold"/>
            </a:endParaRPr>
          </a:p>
        </p:txBody>
      </p:sp>
      <p:sp>
        <p:nvSpPr>
          <p:cNvPr id="17" name="TextBox 17"/>
          <p:cNvSpPr txBox="1"/>
          <p:nvPr/>
        </p:nvSpPr>
        <p:spPr>
          <a:xfrm>
            <a:off x="1356316" y="4457335"/>
            <a:ext cx="8242541" cy="1860952"/>
          </a:xfrm>
          <a:prstGeom prst="rect">
            <a:avLst/>
          </a:prstGeom>
        </p:spPr>
        <p:txBody>
          <a:bodyPr lIns="0" tIns="0" rIns="0" bIns="0" rtlCol="0" anchor="t">
            <a:spAutoFit/>
          </a:bodyPr>
          <a:lstStyle/>
          <a:p>
            <a:pPr algn="just">
              <a:lnSpc>
                <a:spcPts val="14334"/>
              </a:lnSpc>
            </a:pPr>
            <a:r>
              <a:rPr lang="en-US" sz="13031" b="1" dirty="0">
                <a:solidFill>
                  <a:srgbClr val="0097B2"/>
                </a:solidFill>
                <a:latin typeface="Gotham Bold"/>
                <a:ea typeface="Gotham Bold"/>
                <a:cs typeface="Gotham Bold"/>
                <a:sym typeface="Gotham Bold"/>
              </a:rPr>
              <a:t>Project</a:t>
            </a:r>
          </a:p>
        </p:txBody>
      </p:sp>
      <p:sp>
        <p:nvSpPr>
          <p:cNvPr id="18" name="TextBox 18"/>
          <p:cNvSpPr txBox="1"/>
          <p:nvPr/>
        </p:nvSpPr>
        <p:spPr>
          <a:xfrm>
            <a:off x="1356316" y="6630414"/>
            <a:ext cx="6178084" cy="400622"/>
          </a:xfrm>
          <a:prstGeom prst="rect">
            <a:avLst/>
          </a:prstGeom>
        </p:spPr>
        <p:txBody>
          <a:bodyPr lIns="0" tIns="0" rIns="0" bIns="0" rtlCol="0" anchor="t">
            <a:spAutoFit/>
          </a:bodyPr>
          <a:lstStyle/>
          <a:p>
            <a:pPr algn="l">
              <a:lnSpc>
                <a:spcPts val="3418"/>
              </a:lnSpc>
            </a:pPr>
            <a:r>
              <a:rPr lang="en-US" sz="2441" dirty="0">
                <a:solidFill>
                  <a:srgbClr val="FFFFFF"/>
                </a:solidFill>
                <a:latin typeface="Inter"/>
                <a:ea typeface="Inter"/>
                <a:cs typeface="Inter"/>
                <a:sym typeface="Inter"/>
              </a:rPr>
              <a:t>Transportation Company</a:t>
            </a:r>
          </a:p>
        </p:txBody>
      </p:sp>
      <p:sp>
        <p:nvSpPr>
          <p:cNvPr id="19" name="TextBox 19"/>
          <p:cNvSpPr txBox="1"/>
          <p:nvPr/>
        </p:nvSpPr>
        <p:spPr>
          <a:xfrm>
            <a:off x="1758139" y="8686474"/>
            <a:ext cx="2453509" cy="372745"/>
          </a:xfrm>
          <a:prstGeom prst="rect">
            <a:avLst/>
          </a:prstGeom>
        </p:spPr>
        <p:txBody>
          <a:bodyPr lIns="0" tIns="0" rIns="0" bIns="0" rtlCol="0" anchor="t">
            <a:spAutoFit/>
          </a:bodyPr>
          <a:lstStyle/>
          <a:p>
            <a:pPr algn="ctr">
              <a:lnSpc>
                <a:spcPts val="3080"/>
              </a:lnSpc>
            </a:pPr>
            <a:r>
              <a:rPr lang="en-US" sz="2200" dirty="0">
                <a:solidFill>
                  <a:srgbClr val="FFFFFF"/>
                </a:solidFill>
                <a:latin typeface="Inter"/>
                <a:ea typeface="Inter"/>
                <a:cs typeface="Inter"/>
                <a:sym typeface="Inter"/>
              </a:rPr>
              <a:t>START SLIDE</a:t>
            </a:r>
          </a:p>
        </p:txBody>
      </p:sp>
      <p:sp>
        <p:nvSpPr>
          <p:cNvPr id="21" name="TextBox 21"/>
          <p:cNvSpPr txBox="1"/>
          <p:nvPr/>
        </p:nvSpPr>
        <p:spPr>
          <a:xfrm>
            <a:off x="5895361" y="8449292"/>
            <a:ext cx="1908590" cy="336695"/>
          </a:xfrm>
          <a:prstGeom prst="rect">
            <a:avLst/>
          </a:prstGeom>
        </p:spPr>
        <p:txBody>
          <a:bodyPr lIns="0" tIns="0" rIns="0" bIns="0" rtlCol="0" anchor="t">
            <a:spAutoFit/>
          </a:bodyPr>
          <a:lstStyle/>
          <a:p>
            <a:pPr algn="l">
              <a:lnSpc>
                <a:spcPts val="2778"/>
              </a:lnSpc>
            </a:pPr>
            <a:r>
              <a:rPr lang="en-US" sz="1984" dirty="0">
                <a:solidFill>
                  <a:srgbClr val="0097B2"/>
                </a:solidFill>
                <a:latin typeface="Inter"/>
                <a:ea typeface="Inter"/>
                <a:cs typeface="Inter"/>
                <a:sym typeface="Inter"/>
              </a:rPr>
              <a:t>Branch</a:t>
            </a:r>
          </a:p>
        </p:txBody>
      </p:sp>
      <p:sp>
        <p:nvSpPr>
          <p:cNvPr id="22" name="TextBox 22"/>
          <p:cNvSpPr txBox="1"/>
          <p:nvPr/>
        </p:nvSpPr>
        <p:spPr>
          <a:xfrm>
            <a:off x="5895361" y="8835742"/>
            <a:ext cx="3449132" cy="339251"/>
          </a:xfrm>
          <a:prstGeom prst="rect">
            <a:avLst/>
          </a:prstGeom>
        </p:spPr>
        <p:txBody>
          <a:bodyPr lIns="0" tIns="0" rIns="0" bIns="0" rtlCol="0" anchor="t">
            <a:spAutoFit/>
          </a:bodyPr>
          <a:lstStyle/>
          <a:p>
            <a:pPr algn="l">
              <a:lnSpc>
                <a:spcPts val="2778"/>
              </a:lnSpc>
            </a:pPr>
            <a:r>
              <a:rPr lang="en-US" sz="1984" b="1" dirty="0">
                <a:solidFill>
                  <a:srgbClr val="FFFFFF"/>
                </a:solidFill>
                <a:latin typeface="Inter Bold"/>
                <a:ea typeface="Inter Bold"/>
                <a:cs typeface="Inter Bold"/>
                <a:sym typeface="Inter Bold"/>
              </a:rPr>
              <a:t>Qena </a:t>
            </a:r>
          </a:p>
        </p:txBody>
      </p:sp>
      <p:pic>
        <p:nvPicPr>
          <p:cNvPr id="23" name="Picture 22" descr="A white logo with a car in a circle and arrow&#10;&#10;AI-generated content may be incorrect.">
            <a:extLst>
              <a:ext uri="{FF2B5EF4-FFF2-40B4-BE49-F238E27FC236}">
                <a16:creationId xmlns:a16="http://schemas.microsoft.com/office/drawing/2014/main" id="{1C833CB0-AC9E-BB4F-4ED7-B3658E7BC7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00" y="-160981"/>
            <a:ext cx="1981200" cy="1981200"/>
          </a:xfrm>
          <a:prstGeom prst="rect">
            <a:avLst/>
          </a:prstGeom>
        </p:spPr>
      </p:pic>
      <p:pic>
        <p:nvPicPr>
          <p:cNvPr id="20" name="Picture 19" descr="A person sitting at a desk in a room&#10;&#10;AI-generated content may be incorrect.">
            <a:extLst>
              <a:ext uri="{FF2B5EF4-FFF2-40B4-BE49-F238E27FC236}">
                <a16:creationId xmlns:a16="http://schemas.microsoft.com/office/drawing/2014/main" id="{9E497993-95FD-79C5-E773-FF662C10C7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43081" y="1454500"/>
            <a:ext cx="7529792" cy="75055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16F05-26BA-DD4D-2C6A-C1D64A75C13F}"/>
            </a:ext>
          </a:extLst>
        </p:cNvPr>
        <p:cNvGrpSpPr/>
        <p:nvPr/>
      </p:nvGrpSpPr>
      <p:grpSpPr>
        <a:xfrm>
          <a:off x="0" y="0"/>
          <a:ext cx="0" cy="0"/>
          <a:chOff x="0" y="0"/>
          <a:chExt cx="0" cy="0"/>
        </a:xfrm>
      </p:grpSpPr>
      <p:grpSp>
        <p:nvGrpSpPr>
          <p:cNvPr id="11" name="Group 11">
            <a:extLst>
              <a:ext uri="{FF2B5EF4-FFF2-40B4-BE49-F238E27FC236}">
                <a16:creationId xmlns:a16="http://schemas.microsoft.com/office/drawing/2014/main" id="{E8A2FA5D-4E33-0640-A35B-579FEB6E3ED5}"/>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2D8C5BE4-8E56-5F74-3B3B-AE7192E5D95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2037D1F2-AFF4-B751-D3B7-A9C7E66CC17F}"/>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8" name="TextBox 18">
            <a:extLst>
              <a:ext uri="{FF2B5EF4-FFF2-40B4-BE49-F238E27FC236}">
                <a16:creationId xmlns:a16="http://schemas.microsoft.com/office/drawing/2014/main" id="{A4CEEA25-2E31-729F-D4E8-E73F20E2C7C3}"/>
              </a:ext>
            </a:extLst>
          </p:cNvPr>
          <p:cNvSpPr txBox="1"/>
          <p:nvPr/>
        </p:nvSpPr>
        <p:spPr>
          <a:xfrm>
            <a:off x="1160445" y="2701701"/>
            <a:ext cx="6973918" cy="875304"/>
          </a:xfrm>
          <a:prstGeom prst="rect">
            <a:avLst/>
          </a:prstGeom>
        </p:spPr>
        <p:txBody>
          <a:bodyPr wrap="square" lIns="0" tIns="0" rIns="0" bIns="0" rtlCol="0" anchor="t">
            <a:spAutoFit/>
          </a:bodyPr>
          <a:lstStyle/>
          <a:p>
            <a:pPr>
              <a:lnSpc>
                <a:spcPts val="7150"/>
              </a:lnSpc>
            </a:pPr>
            <a:r>
              <a:rPr lang="en-US" sz="5400" b="1" spc="70" dirty="0">
                <a:solidFill>
                  <a:schemeClr val="bg1"/>
                </a:solidFill>
                <a:cs typeface="Tahoma"/>
              </a:rPr>
              <a:t>Database Creation</a:t>
            </a:r>
            <a:endParaRPr lang="en-US" sz="5400" b="1" dirty="0">
              <a:solidFill>
                <a:schemeClr val="bg1"/>
              </a:solidFill>
              <a:ea typeface="Gotham Bold"/>
              <a:cs typeface="Gotham Bold"/>
              <a:sym typeface="Gotham Bold"/>
            </a:endParaRPr>
          </a:p>
        </p:txBody>
      </p:sp>
      <p:sp>
        <p:nvSpPr>
          <p:cNvPr id="28" name="Freeform 28">
            <a:extLst>
              <a:ext uri="{FF2B5EF4-FFF2-40B4-BE49-F238E27FC236}">
                <a16:creationId xmlns:a16="http://schemas.microsoft.com/office/drawing/2014/main" id="{C9394D7D-4188-0514-A0F6-824C2C4A94EA}"/>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a:extLst>
              <a:ext uri="{FF2B5EF4-FFF2-40B4-BE49-F238E27FC236}">
                <a16:creationId xmlns:a16="http://schemas.microsoft.com/office/drawing/2014/main" id="{02BDB7D4-7B08-9766-C961-FAEAA19096A0}"/>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60952874-54B3-2EB6-4B02-70CFD49F43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89" y="-495747"/>
            <a:ext cx="2169642" cy="2169642"/>
          </a:xfrm>
          <a:prstGeom prst="rect">
            <a:avLst/>
          </a:prstGeom>
        </p:spPr>
      </p:pic>
      <p:pic>
        <p:nvPicPr>
          <p:cNvPr id="3" name="Picture 2" descr="A screenshot of a computer">
            <a:extLst>
              <a:ext uri="{FF2B5EF4-FFF2-40B4-BE49-F238E27FC236}">
                <a16:creationId xmlns:a16="http://schemas.microsoft.com/office/drawing/2014/main" id="{2F5EBE6E-8C89-B7D5-15B0-CD52CEC56B6C}"/>
              </a:ext>
            </a:extLst>
          </p:cNvPr>
          <p:cNvPicPr>
            <a:picLocks noChangeAspect="1"/>
          </p:cNvPicPr>
          <p:nvPr/>
        </p:nvPicPr>
        <p:blipFill rotWithShape="1">
          <a:blip r:embed="rId7">
            <a:extLst>
              <a:ext uri="{28A0092B-C50C-407E-A947-70E740481C1C}">
                <a14:useLocalDpi xmlns:a14="http://schemas.microsoft.com/office/drawing/2010/main" val="0"/>
              </a:ext>
            </a:extLst>
          </a:blip>
          <a:srcRect l="27805" t="1386" r="46828" b="59292"/>
          <a:stretch>
            <a:fillRect/>
          </a:stretch>
        </p:blipFill>
        <p:spPr>
          <a:xfrm>
            <a:off x="8393115" y="599093"/>
            <a:ext cx="6322559" cy="5240226"/>
          </a:xfrm>
          <a:prstGeom prst="rect">
            <a:avLst/>
          </a:prstGeom>
          <a:ln w="76200">
            <a:solidFill>
              <a:srgbClr val="1C8391"/>
            </a:solidFill>
          </a:ln>
        </p:spPr>
      </p:pic>
      <p:pic>
        <p:nvPicPr>
          <p:cNvPr id="14" name="Picture 13" descr="A computer screen shot of a computer">
            <a:extLst>
              <a:ext uri="{FF2B5EF4-FFF2-40B4-BE49-F238E27FC236}">
                <a16:creationId xmlns:a16="http://schemas.microsoft.com/office/drawing/2014/main" id="{9B309C75-02F0-0FA1-E6AF-620005D05CF3}"/>
              </a:ext>
            </a:extLst>
          </p:cNvPr>
          <p:cNvPicPr>
            <a:picLocks noChangeAspect="1"/>
          </p:cNvPicPr>
          <p:nvPr/>
        </p:nvPicPr>
        <p:blipFill rotWithShape="1">
          <a:blip r:embed="rId8">
            <a:extLst>
              <a:ext uri="{28A0092B-C50C-407E-A947-70E740481C1C}">
                <a14:useLocalDpi xmlns:a14="http://schemas.microsoft.com/office/drawing/2010/main" val="0"/>
              </a:ext>
            </a:extLst>
          </a:blip>
          <a:srcRect l="28698" t="40813" r="40398" b="21874"/>
          <a:stretch>
            <a:fillRect/>
          </a:stretch>
        </p:blipFill>
        <p:spPr>
          <a:xfrm>
            <a:off x="1066800" y="4686300"/>
            <a:ext cx="6300994" cy="5240225"/>
          </a:xfrm>
          <a:prstGeom prst="rect">
            <a:avLst/>
          </a:prstGeom>
          <a:ln w="76200">
            <a:solidFill>
              <a:srgbClr val="1C8391"/>
            </a:solidFill>
          </a:ln>
        </p:spPr>
      </p:pic>
      <p:sp>
        <p:nvSpPr>
          <p:cNvPr id="4" name="TextBox 3">
            <a:extLst>
              <a:ext uri="{FF2B5EF4-FFF2-40B4-BE49-F238E27FC236}">
                <a16:creationId xmlns:a16="http://schemas.microsoft.com/office/drawing/2014/main" id="{90C7658A-BA70-DA81-6117-8B449384E69A}"/>
              </a:ext>
            </a:extLst>
          </p:cNvPr>
          <p:cNvSpPr txBox="1"/>
          <p:nvPr/>
        </p:nvSpPr>
        <p:spPr>
          <a:xfrm>
            <a:off x="8686800" y="7080867"/>
            <a:ext cx="7857938" cy="1938992"/>
          </a:xfrm>
          <a:prstGeom prst="rect">
            <a:avLst/>
          </a:prstGeom>
          <a:noFill/>
        </p:spPr>
        <p:txBody>
          <a:bodyPr wrap="square">
            <a:spAutoFit/>
          </a:bodyPr>
          <a:lstStyle/>
          <a:p>
            <a:pPr>
              <a:buNone/>
            </a:pPr>
            <a:r>
              <a:rPr lang="en-US" sz="2000" dirty="0">
                <a:solidFill>
                  <a:schemeClr val="bg1"/>
                </a:solidFill>
              </a:rPr>
              <a:t>We design and build a structured relational database based on business requirements. Tables are carefully defined with appropriate data types, primary keys, and foreign keys to ensure data accuracy and consistency. Relationships between entities such as Drivers, Trips, Freight, and Payments are established to maintain referential integrity, enabling efficient data storage, retrieval, and future analytics.</a:t>
            </a:r>
            <a:endParaRPr lang="en-US" sz="1900" dirty="0">
              <a:solidFill>
                <a:schemeClr val="bg1"/>
              </a:solidFill>
              <a:latin typeface="Inter"/>
              <a:ea typeface="Inter"/>
            </a:endParaRPr>
          </a:p>
        </p:txBody>
      </p:sp>
    </p:spTree>
    <p:extLst>
      <p:ext uri="{BB962C8B-B14F-4D97-AF65-F5344CB8AC3E}">
        <p14:creationId xmlns:p14="http://schemas.microsoft.com/office/powerpoint/2010/main" val="3924081262"/>
      </p:ext>
    </p:extLst>
  </p:cSld>
  <p:clrMapOvr>
    <a:masterClrMapping/>
  </p:clrMapOvr>
  <mc:AlternateContent xmlns:mc="http://schemas.openxmlformats.org/markup-compatibility/2006">
    <mc:Choice xmlns:p14="http://schemas.microsoft.com/office/powerpoint/2010/main" Requires="p14">
      <p:transition spd="slow" p14:dur="2000" advTm="1274"/>
    </mc:Choice>
    <mc:Fallback>
      <p:transition spd="slow" advTm="127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F9E12-509F-B8B4-DB14-F55DC21F9C21}"/>
            </a:ext>
          </a:extLst>
        </p:cNvPr>
        <p:cNvGrpSpPr/>
        <p:nvPr/>
      </p:nvGrpSpPr>
      <p:grpSpPr>
        <a:xfrm>
          <a:off x="0" y="0"/>
          <a:ext cx="0" cy="0"/>
          <a:chOff x="0" y="0"/>
          <a:chExt cx="0" cy="0"/>
        </a:xfrm>
      </p:grpSpPr>
      <p:grpSp>
        <p:nvGrpSpPr>
          <p:cNvPr id="11" name="Group 11">
            <a:extLst>
              <a:ext uri="{FF2B5EF4-FFF2-40B4-BE49-F238E27FC236}">
                <a16:creationId xmlns:a16="http://schemas.microsoft.com/office/drawing/2014/main" id="{DBD85549-32F6-F283-B92F-42BA83C6EDE6}"/>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E5D9C8D3-8546-183D-A12E-726D13A6123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B3E48AAE-ED20-F078-22BC-3F5598D731C9}"/>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8" name="TextBox 18">
            <a:extLst>
              <a:ext uri="{FF2B5EF4-FFF2-40B4-BE49-F238E27FC236}">
                <a16:creationId xmlns:a16="http://schemas.microsoft.com/office/drawing/2014/main" id="{D7DE5650-BE0E-389D-F945-E9292CF79F2C}"/>
              </a:ext>
            </a:extLst>
          </p:cNvPr>
          <p:cNvSpPr txBox="1"/>
          <p:nvPr/>
        </p:nvSpPr>
        <p:spPr>
          <a:xfrm>
            <a:off x="5410200" y="444706"/>
            <a:ext cx="6973918" cy="875304"/>
          </a:xfrm>
          <a:prstGeom prst="rect">
            <a:avLst/>
          </a:prstGeom>
        </p:spPr>
        <p:txBody>
          <a:bodyPr wrap="square" lIns="0" tIns="0" rIns="0" bIns="0" rtlCol="0" anchor="t">
            <a:spAutoFit/>
          </a:bodyPr>
          <a:lstStyle/>
          <a:p>
            <a:pPr>
              <a:lnSpc>
                <a:spcPts val="7150"/>
              </a:lnSpc>
            </a:pPr>
            <a:r>
              <a:rPr lang="en-US" sz="5400" b="1" spc="70" dirty="0">
                <a:solidFill>
                  <a:schemeClr val="bg1"/>
                </a:solidFill>
                <a:cs typeface="Tahoma"/>
              </a:rPr>
              <a:t>Database Diagram</a:t>
            </a:r>
            <a:endParaRPr lang="en-US" sz="5400" b="1" dirty="0">
              <a:solidFill>
                <a:schemeClr val="bg1"/>
              </a:solidFill>
              <a:ea typeface="Gotham Bold"/>
              <a:cs typeface="Gotham Bold"/>
              <a:sym typeface="Gotham Bold"/>
            </a:endParaRPr>
          </a:p>
        </p:txBody>
      </p:sp>
      <p:sp>
        <p:nvSpPr>
          <p:cNvPr id="28" name="Freeform 28">
            <a:extLst>
              <a:ext uri="{FF2B5EF4-FFF2-40B4-BE49-F238E27FC236}">
                <a16:creationId xmlns:a16="http://schemas.microsoft.com/office/drawing/2014/main" id="{BDDCD041-F379-FBE3-85D1-EA5308B5E3E9}"/>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a:extLst>
              <a:ext uri="{FF2B5EF4-FFF2-40B4-BE49-F238E27FC236}">
                <a16:creationId xmlns:a16="http://schemas.microsoft.com/office/drawing/2014/main" id="{AC82A434-ACD2-0D0B-CC31-08C6F0C20350}"/>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7F93715C-4C9F-0125-3523-5586456294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89" y="-495747"/>
            <a:ext cx="2169642" cy="2169642"/>
          </a:xfrm>
          <a:prstGeom prst="rect">
            <a:avLst/>
          </a:prstGeom>
        </p:spPr>
      </p:pic>
      <p:grpSp>
        <p:nvGrpSpPr>
          <p:cNvPr id="6" name="Group 5">
            <a:extLst>
              <a:ext uri="{FF2B5EF4-FFF2-40B4-BE49-F238E27FC236}">
                <a16:creationId xmlns:a16="http://schemas.microsoft.com/office/drawing/2014/main" id="{4CDEF184-EA50-E426-9AAC-A2DA7DC6AC6E}"/>
              </a:ext>
            </a:extLst>
          </p:cNvPr>
          <p:cNvGrpSpPr/>
          <p:nvPr/>
        </p:nvGrpSpPr>
        <p:grpSpPr>
          <a:xfrm>
            <a:off x="152400" y="1454500"/>
            <a:ext cx="14859000" cy="8413401"/>
            <a:chOff x="152400" y="1454500"/>
            <a:chExt cx="13182600" cy="8413401"/>
          </a:xfrm>
        </p:grpSpPr>
        <p:sp>
          <p:nvSpPr>
            <p:cNvPr id="5" name="Rectangle: Rounded Corners 4">
              <a:extLst>
                <a:ext uri="{FF2B5EF4-FFF2-40B4-BE49-F238E27FC236}">
                  <a16:creationId xmlns:a16="http://schemas.microsoft.com/office/drawing/2014/main" id="{055691D0-9AF9-3E92-FD9F-CB445524E30B}"/>
                </a:ext>
              </a:extLst>
            </p:cNvPr>
            <p:cNvSpPr/>
            <p:nvPr/>
          </p:nvSpPr>
          <p:spPr>
            <a:xfrm>
              <a:off x="152400" y="1454500"/>
              <a:ext cx="13182600" cy="8413401"/>
            </a:xfrm>
            <a:prstGeom prst="roundRect">
              <a:avLst>
                <a:gd name="adj" fmla="val 4975"/>
              </a:avLst>
            </a:prstGeom>
            <a:solidFill>
              <a:srgbClr val="1C83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diagram of a computer flowchart&#10;&#10;AI-generated content may be incorrect.">
              <a:extLst>
                <a:ext uri="{FF2B5EF4-FFF2-40B4-BE49-F238E27FC236}">
                  <a16:creationId xmlns:a16="http://schemas.microsoft.com/office/drawing/2014/main" id="{C6DDD7D0-4321-A139-6C86-C6EF9D0F62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400" y="1866900"/>
              <a:ext cx="12420600" cy="7657420"/>
            </a:xfrm>
            <a:prstGeom prst="rect">
              <a:avLst/>
            </a:prstGeom>
            <a:ln w="76200">
              <a:solidFill>
                <a:srgbClr val="1C8391"/>
              </a:solidFill>
            </a:ln>
          </p:spPr>
        </p:pic>
      </p:grpSp>
    </p:spTree>
    <p:extLst>
      <p:ext uri="{BB962C8B-B14F-4D97-AF65-F5344CB8AC3E}">
        <p14:creationId xmlns:p14="http://schemas.microsoft.com/office/powerpoint/2010/main" val="3017306816"/>
      </p:ext>
    </p:extLst>
  </p:cSld>
  <p:clrMapOvr>
    <a:masterClrMapping/>
  </p:clrMapOvr>
  <mc:AlternateContent xmlns:mc="http://schemas.openxmlformats.org/markup-compatibility/2006">
    <mc:Choice xmlns:p14="http://schemas.microsoft.com/office/powerpoint/2010/main" Requires="p14">
      <p:transition spd="slow" p14:dur="2000" advTm="3087"/>
    </mc:Choice>
    <mc:Fallback>
      <p:transition spd="slow" advTm="308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ED7D9-9571-6155-31CF-233B62949BC7}"/>
            </a:ext>
          </a:extLst>
        </p:cNvPr>
        <p:cNvGrpSpPr/>
        <p:nvPr/>
      </p:nvGrpSpPr>
      <p:grpSpPr>
        <a:xfrm>
          <a:off x="0" y="0"/>
          <a:ext cx="0" cy="0"/>
          <a:chOff x="0" y="0"/>
          <a:chExt cx="0" cy="0"/>
        </a:xfrm>
      </p:grpSpPr>
      <p:grpSp>
        <p:nvGrpSpPr>
          <p:cNvPr id="11" name="Group 11">
            <a:extLst>
              <a:ext uri="{FF2B5EF4-FFF2-40B4-BE49-F238E27FC236}">
                <a16:creationId xmlns:a16="http://schemas.microsoft.com/office/drawing/2014/main" id="{105B87F0-700B-E6F8-5BE7-57A08372CDDE}"/>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0AEB8C00-D8C7-986C-0572-AD292E589CD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AC657D66-4BA8-5C92-B8A9-4CE8B3CCB393}"/>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8" name="TextBox 18">
            <a:extLst>
              <a:ext uri="{FF2B5EF4-FFF2-40B4-BE49-F238E27FC236}">
                <a16:creationId xmlns:a16="http://schemas.microsoft.com/office/drawing/2014/main" id="{E3F50ED7-19A9-23E8-5295-F2C0F7EBF6C4}"/>
              </a:ext>
            </a:extLst>
          </p:cNvPr>
          <p:cNvSpPr txBox="1"/>
          <p:nvPr/>
        </p:nvSpPr>
        <p:spPr>
          <a:xfrm>
            <a:off x="13715999" y="3736710"/>
            <a:ext cx="4191002" cy="871713"/>
          </a:xfrm>
          <a:prstGeom prst="rect">
            <a:avLst/>
          </a:prstGeom>
        </p:spPr>
        <p:txBody>
          <a:bodyPr wrap="square" lIns="0" tIns="0" rIns="0" bIns="0" rtlCol="0" anchor="t">
            <a:spAutoFit/>
          </a:bodyPr>
          <a:lstStyle/>
          <a:p>
            <a:pPr>
              <a:lnSpc>
                <a:spcPts val="7150"/>
              </a:lnSpc>
            </a:pPr>
            <a:r>
              <a:rPr lang="en-US" sz="5400" b="1" dirty="0">
                <a:solidFill>
                  <a:schemeClr val="bg1"/>
                </a:solidFill>
              </a:rPr>
              <a:t>Data Insertion</a:t>
            </a:r>
            <a:endParaRPr lang="en-US" sz="5400" b="1" dirty="0">
              <a:solidFill>
                <a:schemeClr val="bg1"/>
              </a:solidFill>
              <a:latin typeface="Gotham Bold"/>
              <a:ea typeface="Gotham Bold"/>
              <a:cs typeface="Gotham Bold"/>
              <a:sym typeface="Gotham Bold"/>
            </a:endParaRPr>
          </a:p>
        </p:txBody>
      </p:sp>
      <p:sp>
        <p:nvSpPr>
          <p:cNvPr id="28" name="Freeform 28">
            <a:extLst>
              <a:ext uri="{FF2B5EF4-FFF2-40B4-BE49-F238E27FC236}">
                <a16:creationId xmlns:a16="http://schemas.microsoft.com/office/drawing/2014/main" id="{3AAEFC92-FFD0-85CF-220D-9E3E51DA2CB2}"/>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a:extLst>
              <a:ext uri="{FF2B5EF4-FFF2-40B4-BE49-F238E27FC236}">
                <a16:creationId xmlns:a16="http://schemas.microsoft.com/office/drawing/2014/main" id="{6552E790-A7A0-0D73-0FD1-A4F8FC3687DE}"/>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16D18DEC-A152-8F2A-D27C-479786BE6E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89" y="-455142"/>
            <a:ext cx="2169642" cy="2169642"/>
          </a:xfrm>
          <a:prstGeom prst="rect">
            <a:avLst/>
          </a:prstGeom>
        </p:spPr>
      </p:pic>
      <p:sp>
        <p:nvSpPr>
          <p:cNvPr id="3" name="Rectangle: Rounded Corners 2">
            <a:extLst>
              <a:ext uri="{FF2B5EF4-FFF2-40B4-BE49-F238E27FC236}">
                <a16:creationId xmlns:a16="http://schemas.microsoft.com/office/drawing/2014/main" id="{21295195-D10E-45BC-82ED-67CD6E033B83}"/>
              </a:ext>
            </a:extLst>
          </p:cNvPr>
          <p:cNvSpPr/>
          <p:nvPr/>
        </p:nvSpPr>
        <p:spPr>
          <a:xfrm>
            <a:off x="152400" y="1790700"/>
            <a:ext cx="13182600" cy="8077201"/>
          </a:xfrm>
          <a:prstGeom prst="roundRect">
            <a:avLst>
              <a:gd name="adj" fmla="val 4975"/>
            </a:avLst>
          </a:prstGeom>
          <a:solidFill>
            <a:srgbClr val="1C83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screenshot of a computer">
            <a:extLst>
              <a:ext uri="{FF2B5EF4-FFF2-40B4-BE49-F238E27FC236}">
                <a16:creationId xmlns:a16="http://schemas.microsoft.com/office/drawing/2014/main" id="{AA6CDB8A-3853-9C3F-4D8F-62585AEE47C0}"/>
              </a:ext>
            </a:extLst>
          </p:cNvPr>
          <p:cNvPicPr>
            <a:picLocks noChangeAspect="1"/>
          </p:cNvPicPr>
          <p:nvPr/>
        </p:nvPicPr>
        <p:blipFill rotWithShape="1">
          <a:blip r:embed="rId7">
            <a:extLst>
              <a:ext uri="{28A0092B-C50C-407E-A947-70E740481C1C}">
                <a14:useLocalDpi xmlns:a14="http://schemas.microsoft.com/office/drawing/2010/main" val="0"/>
              </a:ext>
            </a:extLst>
          </a:blip>
          <a:srcRect l="28474" t="1815" b="6394"/>
          <a:stretch>
            <a:fillRect/>
          </a:stretch>
        </p:blipFill>
        <p:spPr>
          <a:xfrm>
            <a:off x="380999" y="2095500"/>
            <a:ext cx="12688119" cy="7543801"/>
          </a:xfrm>
          <a:prstGeom prst="rect">
            <a:avLst/>
          </a:prstGeom>
          <a:ln w="76200">
            <a:solidFill>
              <a:srgbClr val="1C8391"/>
            </a:solidFill>
          </a:ln>
        </p:spPr>
      </p:pic>
      <p:sp>
        <p:nvSpPr>
          <p:cNvPr id="5" name="TextBox 4">
            <a:extLst>
              <a:ext uri="{FF2B5EF4-FFF2-40B4-BE49-F238E27FC236}">
                <a16:creationId xmlns:a16="http://schemas.microsoft.com/office/drawing/2014/main" id="{62F1A2C6-5225-6622-79F3-C2A2CCD95249}"/>
              </a:ext>
            </a:extLst>
          </p:cNvPr>
          <p:cNvSpPr txBox="1"/>
          <p:nvPr/>
        </p:nvSpPr>
        <p:spPr>
          <a:xfrm>
            <a:off x="14294316" y="5208544"/>
            <a:ext cx="3079283" cy="3016210"/>
          </a:xfrm>
          <a:prstGeom prst="rect">
            <a:avLst/>
          </a:prstGeom>
          <a:noFill/>
        </p:spPr>
        <p:txBody>
          <a:bodyPr wrap="square">
            <a:spAutoFit/>
          </a:bodyPr>
          <a:lstStyle/>
          <a:p>
            <a:pPr>
              <a:buNone/>
            </a:pPr>
            <a:r>
              <a:rPr lang="en-US" sz="1900" dirty="0">
                <a:solidFill>
                  <a:schemeClr val="bg1"/>
                </a:solidFill>
                <a:latin typeface="Inter"/>
                <a:ea typeface="Inter"/>
              </a:rPr>
              <a:t>To populate the </a:t>
            </a:r>
            <a:r>
              <a:rPr lang="en-US" sz="1900" dirty="0" err="1">
                <a:solidFill>
                  <a:schemeClr val="bg1"/>
                </a:solidFill>
                <a:latin typeface="Inter"/>
                <a:ea typeface="Inter"/>
              </a:rPr>
              <a:t>Rihla</a:t>
            </a:r>
            <a:r>
              <a:rPr lang="en-US" sz="1900" dirty="0">
                <a:solidFill>
                  <a:schemeClr val="bg1"/>
                </a:solidFill>
                <a:latin typeface="Inter"/>
                <a:ea typeface="Inter"/>
              </a:rPr>
              <a:t> database with realistic data, we executed multiple INSERT statements into the </a:t>
            </a:r>
            <a:r>
              <a:rPr lang="en-US" sz="1900" dirty="0" err="1">
                <a:solidFill>
                  <a:schemeClr val="bg1"/>
                </a:solidFill>
                <a:latin typeface="Inter"/>
                <a:ea typeface="Inter"/>
              </a:rPr>
              <a:t>Rent_Vehicle</a:t>
            </a:r>
            <a:r>
              <a:rPr lang="en-US" sz="1900" dirty="0">
                <a:solidFill>
                  <a:schemeClr val="bg1"/>
                </a:solidFill>
                <a:latin typeface="Inter"/>
                <a:ea typeface="Inter"/>
              </a:rPr>
              <a:t> table, covering vehicle details, rental periods, customer ratings, and insurance plans.</a:t>
            </a:r>
          </a:p>
        </p:txBody>
      </p:sp>
    </p:spTree>
    <p:extLst>
      <p:ext uri="{BB962C8B-B14F-4D97-AF65-F5344CB8AC3E}">
        <p14:creationId xmlns:p14="http://schemas.microsoft.com/office/powerpoint/2010/main" val="1794864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22380-14DF-65BE-2B75-E2888875072C}"/>
            </a:ext>
          </a:extLst>
        </p:cNvPr>
        <p:cNvGrpSpPr/>
        <p:nvPr/>
      </p:nvGrpSpPr>
      <p:grpSpPr>
        <a:xfrm>
          <a:off x="0" y="0"/>
          <a:ext cx="0" cy="0"/>
          <a:chOff x="0" y="0"/>
          <a:chExt cx="0" cy="0"/>
        </a:xfrm>
      </p:grpSpPr>
      <p:grpSp>
        <p:nvGrpSpPr>
          <p:cNvPr id="11" name="Group 11">
            <a:extLst>
              <a:ext uri="{FF2B5EF4-FFF2-40B4-BE49-F238E27FC236}">
                <a16:creationId xmlns:a16="http://schemas.microsoft.com/office/drawing/2014/main" id="{F2E1734A-E7C1-6E43-3A7B-F31DD9BD12A9}"/>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8E1DEA60-2852-AFD8-7D88-D1ACCE7B82E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txBody>
            <a:bodyPr/>
            <a:lstStyle/>
            <a:p>
              <a:endParaRPr lang="en-US" dirty="0"/>
            </a:p>
          </p:txBody>
        </p:sp>
        <p:sp>
          <p:nvSpPr>
            <p:cNvPr id="13" name="TextBox 13">
              <a:extLst>
                <a:ext uri="{FF2B5EF4-FFF2-40B4-BE49-F238E27FC236}">
                  <a16:creationId xmlns:a16="http://schemas.microsoft.com/office/drawing/2014/main" id="{B170A3AB-F018-8782-BBAC-64DEBA4AC72C}"/>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8" name="TextBox 18">
            <a:extLst>
              <a:ext uri="{FF2B5EF4-FFF2-40B4-BE49-F238E27FC236}">
                <a16:creationId xmlns:a16="http://schemas.microsoft.com/office/drawing/2014/main" id="{F5BF0FE4-4829-9B87-CD0E-65C7F6CE8674}"/>
              </a:ext>
            </a:extLst>
          </p:cNvPr>
          <p:cNvSpPr txBox="1"/>
          <p:nvPr/>
        </p:nvSpPr>
        <p:spPr>
          <a:xfrm>
            <a:off x="1591973" y="1251439"/>
            <a:ext cx="5410200" cy="615553"/>
          </a:xfrm>
          <a:prstGeom prst="rect">
            <a:avLst/>
          </a:prstGeom>
        </p:spPr>
        <p:txBody>
          <a:bodyPr wrap="square" lIns="0" tIns="0" rIns="0" bIns="0" rtlCol="0" anchor="t">
            <a:spAutoFit/>
          </a:bodyPr>
          <a:lstStyle/>
          <a:p>
            <a:pPr algn="ctr"/>
            <a:r>
              <a:rPr lang="en-US" sz="4000" b="1" dirty="0">
                <a:solidFill>
                  <a:schemeClr val="bg1"/>
                </a:solidFill>
              </a:rPr>
              <a:t>Add Complaints</a:t>
            </a:r>
            <a:endParaRPr lang="en-US" sz="4000" dirty="0">
              <a:solidFill>
                <a:schemeClr val="bg1"/>
              </a:solidFill>
            </a:endParaRPr>
          </a:p>
        </p:txBody>
      </p:sp>
      <p:sp>
        <p:nvSpPr>
          <p:cNvPr id="29" name="Freeform 29">
            <a:extLst>
              <a:ext uri="{FF2B5EF4-FFF2-40B4-BE49-F238E27FC236}">
                <a16:creationId xmlns:a16="http://schemas.microsoft.com/office/drawing/2014/main" id="{923D90C1-E6CC-2C75-19D4-3A7EA0FF561E}"/>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8E8B055C-2C11-62B0-5FEC-BC5BF027CA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689" y="-495747"/>
            <a:ext cx="2169642" cy="2169642"/>
          </a:xfrm>
          <a:prstGeom prst="rect">
            <a:avLst/>
          </a:prstGeom>
        </p:spPr>
      </p:pic>
      <p:grpSp>
        <p:nvGrpSpPr>
          <p:cNvPr id="17" name="Group 16">
            <a:extLst>
              <a:ext uri="{FF2B5EF4-FFF2-40B4-BE49-F238E27FC236}">
                <a16:creationId xmlns:a16="http://schemas.microsoft.com/office/drawing/2014/main" id="{D715225E-C8B7-7384-EAB7-A665FBE71DC0}"/>
              </a:ext>
            </a:extLst>
          </p:cNvPr>
          <p:cNvGrpSpPr/>
          <p:nvPr/>
        </p:nvGrpSpPr>
        <p:grpSpPr>
          <a:xfrm>
            <a:off x="152400" y="2171700"/>
            <a:ext cx="8769096" cy="7772400"/>
            <a:chOff x="152400" y="2171700"/>
            <a:chExt cx="8769096" cy="7772400"/>
          </a:xfrm>
        </p:grpSpPr>
        <p:sp>
          <p:nvSpPr>
            <p:cNvPr id="6" name="Rectangle: Rounded Corners 5">
              <a:extLst>
                <a:ext uri="{FF2B5EF4-FFF2-40B4-BE49-F238E27FC236}">
                  <a16:creationId xmlns:a16="http://schemas.microsoft.com/office/drawing/2014/main" id="{3074C099-9A16-6B6B-4974-D8A7DAB32D1C}"/>
                </a:ext>
              </a:extLst>
            </p:cNvPr>
            <p:cNvSpPr/>
            <p:nvPr/>
          </p:nvSpPr>
          <p:spPr>
            <a:xfrm>
              <a:off x="152400" y="2171700"/>
              <a:ext cx="8769096" cy="7772400"/>
            </a:xfrm>
            <a:prstGeom prst="roundRect">
              <a:avLst>
                <a:gd name="adj" fmla="val 4975"/>
              </a:avLst>
            </a:prstGeom>
            <a:solidFill>
              <a:srgbClr val="1C83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puter screen shot of a computer">
              <a:extLst>
                <a:ext uri="{FF2B5EF4-FFF2-40B4-BE49-F238E27FC236}">
                  <a16:creationId xmlns:a16="http://schemas.microsoft.com/office/drawing/2014/main" id="{5E0462A2-0760-3C25-0DBC-A1408D1274E7}"/>
                </a:ext>
              </a:extLst>
            </p:cNvPr>
            <p:cNvPicPr>
              <a:picLocks noChangeAspect="1"/>
            </p:cNvPicPr>
            <p:nvPr/>
          </p:nvPicPr>
          <p:blipFill rotWithShape="1">
            <a:blip r:embed="rId5">
              <a:extLst>
                <a:ext uri="{28A0092B-C50C-407E-A947-70E740481C1C}">
                  <a14:useLocalDpi xmlns:a14="http://schemas.microsoft.com/office/drawing/2010/main" val="0"/>
                </a:ext>
              </a:extLst>
            </a:blip>
            <a:srcRect l="27496" t="43212" r="36703" b="19453"/>
            <a:stretch>
              <a:fillRect/>
            </a:stretch>
          </p:blipFill>
          <p:spPr>
            <a:xfrm>
              <a:off x="507760" y="2628900"/>
              <a:ext cx="8082271" cy="6944062"/>
            </a:xfrm>
            <a:prstGeom prst="rect">
              <a:avLst/>
            </a:prstGeom>
            <a:ln w="76200">
              <a:solidFill>
                <a:srgbClr val="1C8391"/>
              </a:solidFill>
            </a:ln>
          </p:spPr>
        </p:pic>
      </p:grpSp>
      <p:grpSp>
        <p:nvGrpSpPr>
          <p:cNvPr id="9" name="Group 8">
            <a:extLst>
              <a:ext uri="{FF2B5EF4-FFF2-40B4-BE49-F238E27FC236}">
                <a16:creationId xmlns:a16="http://schemas.microsoft.com/office/drawing/2014/main" id="{2DCA21FE-975F-F1A9-8E7F-2B3C695EF3ED}"/>
              </a:ext>
            </a:extLst>
          </p:cNvPr>
          <p:cNvGrpSpPr/>
          <p:nvPr/>
        </p:nvGrpSpPr>
        <p:grpSpPr>
          <a:xfrm>
            <a:off x="9290304" y="2247900"/>
            <a:ext cx="8769096" cy="7772400"/>
            <a:chOff x="10110190" y="3009900"/>
            <a:chExt cx="7720610" cy="6576535"/>
          </a:xfrm>
        </p:grpSpPr>
        <p:sp>
          <p:nvSpPr>
            <p:cNvPr id="8" name="Rectangle: Rounded Corners 7">
              <a:extLst>
                <a:ext uri="{FF2B5EF4-FFF2-40B4-BE49-F238E27FC236}">
                  <a16:creationId xmlns:a16="http://schemas.microsoft.com/office/drawing/2014/main" id="{EF9680DA-11B2-7C47-328B-20500AE463CC}"/>
                </a:ext>
              </a:extLst>
            </p:cNvPr>
            <p:cNvSpPr/>
            <p:nvPr/>
          </p:nvSpPr>
          <p:spPr>
            <a:xfrm>
              <a:off x="10110190" y="3009900"/>
              <a:ext cx="7720610" cy="6576535"/>
            </a:xfrm>
            <a:prstGeom prst="roundRect">
              <a:avLst>
                <a:gd name="adj" fmla="val 4975"/>
              </a:avLst>
            </a:prstGeom>
            <a:solidFill>
              <a:srgbClr val="1C83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a:extLst>
                <a:ext uri="{FF2B5EF4-FFF2-40B4-BE49-F238E27FC236}">
                  <a16:creationId xmlns:a16="http://schemas.microsoft.com/office/drawing/2014/main" id="{BEF3DE70-0864-35E0-52A1-5193431769B0}"/>
                </a:ext>
              </a:extLst>
            </p:cNvPr>
            <p:cNvPicPr>
              <a:picLocks noChangeAspect="1"/>
            </p:cNvPicPr>
            <p:nvPr/>
          </p:nvPicPr>
          <p:blipFill rotWithShape="1">
            <a:blip r:embed="rId6">
              <a:extLst>
                <a:ext uri="{28A0092B-C50C-407E-A947-70E740481C1C}">
                  <a14:useLocalDpi xmlns:a14="http://schemas.microsoft.com/office/drawing/2010/main" val="0"/>
                </a:ext>
              </a:extLst>
            </a:blip>
            <a:srcRect l="27569" t="4438" r="46431" b="47711"/>
            <a:stretch>
              <a:fillRect/>
            </a:stretch>
          </p:blipFill>
          <p:spPr>
            <a:xfrm>
              <a:off x="10414085" y="3332279"/>
              <a:ext cx="7124863" cy="5943600"/>
            </a:xfrm>
            <a:prstGeom prst="rect">
              <a:avLst/>
            </a:prstGeom>
            <a:ln w="76200">
              <a:noFill/>
            </a:ln>
          </p:spPr>
        </p:pic>
      </p:grpSp>
      <p:sp>
        <p:nvSpPr>
          <p:cNvPr id="5" name="TextBox 18">
            <a:extLst>
              <a:ext uri="{FF2B5EF4-FFF2-40B4-BE49-F238E27FC236}">
                <a16:creationId xmlns:a16="http://schemas.microsoft.com/office/drawing/2014/main" id="{7C270224-7659-591D-371F-FC490735B6B4}"/>
              </a:ext>
            </a:extLst>
          </p:cNvPr>
          <p:cNvSpPr txBox="1"/>
          <p:nvPr/>
        </p:nvSpPr>
        <p:spPr>
          <a:xfrm>
            <a:off x="9692165" y="1300615"/>
            <a:ext cx="5410200" cy="615553"/>
          </a:xfrm>
          <a:prstGeom prst="rect">
            <a:avLst/>
          </a:prstGeom>
        </p:spPr>
        <p:txBody>
          <a:bodyPr wrap="square" lIns="0" tIns="0" rIns="0" bIns="0" rtlCol="0" anchor="t">
            <a:spAutoFit/>
          </a:bodyPr>
          <a:lstStyle/>
          <a:p>
            <a:pPr algn="ctr"/>
            <a:r>
              <a:rPr lang="en-US" sz="4000" b="1" dirty="0">
                <a:solidFill>
                  <a:schemeClr val="bg1"/>
                </a:solidFill>
              </a:rPr>
              <a:t>Update Trips status</a:t>
            </a:r>
            <a:endParaRPr lang="en-US" sz="4000" dirty="0">
              <a:solidFill>
                <a:schemeClr val="bg1"/>
              </a:solidFill>
            </a:endParaRPr>
          </a:p>
        </p:txBody>
      </p:sp>
      <p:sp>
        <p:nvSpPr>
          <p:cNvPr id="16" name="TextBox 18">
            <a:extLst>
              <a:ext uri="{FF2B5EF4-FFF2-40B4-BE49-F238E27FC236}">
                <a16:creationId xmlns:a16="http://schemas.microsoft.com/office/drawing/2014/main" id="{87A8AFC1-F648-B2C2-B3C4-7615B4668306}"/>
              </a:ext>
            </a:extLst>
          </p:cNvPr>
          <p:cNvSpPr txBox="1"/>
          <p:nvPr/>
        </p:nvSpPr>
        <p:spPr>
          <a:xfrm>
            <a:off x="13411200" y="518636"/>
            <a:ext cx="5410200" cy="738664"/>
          </a:xfrm>
          <a:prstGeom prst="rect">
            <a:avLst/>
          </a:prstGeom>
        </p:spPr>
        <p:txBody>
          <a:bodyPr wrap="square" lIns="0" tIns="0" rIns="0" bIns="0" rtlCol="0" anchor="t">
            <a:spAutoFit/>
          </a:bodyPr>
          <a:lstStyle/>
          <a:p>
            <a:pPr algn="ctr"/>
            <a:r>
              <a:rPr lang="en-US" sz="4800" b="1" dirty="0">
                <a:solidFill>
                  <a:schemeClr val="bg1"/>
                </a:solidFill>
              </a:rPr>
              <a:t>Proc</a:t>
            </a:r>
            <a:endParaRPr lang="en-US" sz="4800" dirty="0">
              <a:solidFill>
                <a:schemeClr val="bg1"/>
              </a:solidFill>
            </a:endParaRPr>
          </a:p>
        </p:txBody>
      </p:sp>
    </p:spTree>
    <p:extLst>
      <p:ext uri="{BB962C8B-B14F-4D97-AF65-F5344CB8AC3E}">
        <p14:creationId xmlns:p14="http://schemas.microsoft.com/office/powerpoint/2010/main" val="3421143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A0D89-10A5-5F6C-A10B-D60D93E9230A}"/>
            </a:ext>
          </a:extLst>
        </p:cNvPr>
        <p:cNvGrpSpPr/>
        <p:nvPr/>
      </p:nvGrpSpPr>
      <p:grpSpPr>
        <a:xfrm>
          <a:off x="0" y="0"/>
          <a:ext cx="0" cy="0"/>
          <a:chOff x="0" y="0"/>
          <a:chExt cx="0" cy="0"/>
        </a:xfrm>
      </p:grpSpPr>
      <p:grpSp>
        <p:nvGrpSpPr>
          <p:cNvPr id="11" name="Group 11">
            <a:extLst>
              <a:ext uri="{FF2B5EF4-FFF2-40B4-BE49-F238E27FC236}">
                <a16:creationId xmlns:a16="http://schemas.microsoft.com/office/drawing/2014/main" id="{10E4BB86-277B-5371-66D4-0A6AE9A77041}"/>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43EA29E3-A1AF-8C18-16A9-1CBC751143B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txBody>
            <a:bodyPr/>
            <a:lstStyle/>
            <a:p>
              <a:r>
                <a:rPr lang="en-US" dirty="0"/>
                <a:t>`</a:t>
              </a:r>
            </a:p>
          </p:txBody>
        </p:sp>
        <p:sp>
          <p:nvSpPr>
            <p:cNvPr id="13" name="TextBox 13">
              <a:extLst>
                <a:ext uri="{FF2B5EF4-FFF2-40B4-BE49-F238E27FC236}">
                  <a16:creationId xmlns:a16="http://schemas.microsoft.com/office/drawing/2014/main" id="{7770AB1E-EA31-BA58-6EC2-2AF48B0DD509}"/>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8" name="TextBox 18">
            <a:extLst>
              <a:ext uri="{FF2B5EF4-FFF2-40B4-BE49-F238E27FC236}">
                <a16:creationId xmlns:a16="http://schemas.microsoft.com/office/drawing/2014/main" id="{DCF2A040-C7E0-57ED-A886-6DF7BC8EBB18}"/>
              </a:ext>
            </a:extLst>
          </p:cNvPr>
          <p:cNvSpPr txBox="1"/>
          <p:nvPr/>
        </p:nvSpPr>
        <p:spPr>
          <a:xfrm>
            <a:off x="9814169" y="2159277"/>
            <a:ext cx="5410200" cy="615553"/>
          </a:xfrm>
          <a:prstGeom prst="rect">
            <a:avLst/>
          </a:prstGeom>
        </p:spPr>
        <p:txBody>
          <a:bodyPr wrap="square" lIns="0" tIns="0" rIns="0" bIns="0" rtlCol="0" anchor="t">
            <a:spAutoFit/>
          </a:bodyPr>
          <a:lstStyle/>
          <a:p>
            <a:pPr algn="ctr"/>
            <a:r>
              <a:rPr lang="en-US" sz="4000" b="1" dirty="0">
                <a:solidFill>
                  <a:schemeClr val="bg1"/>
                </a:solidFill>
              </a:rPr>
              <a:t>Getting time trips</a:t>
            </a:r>
            <a:endParaRPr lang="en-US" sz="4000" dirty="0">
              <a:solidFill>
                <a:schemeClr val="bg1"/>
              </a:solidFill>
            </a:endParaRPr>
          </a:p>
        </p:txBody>
      </p:sp>
      <p:sp>
        <p:nvSpPr>
          <p:cNvPr id="29" name="Freeform 29">
            <a:extLst>
              <a:ext uri="{FF2B5EF4-FFF2-40B4-BE49-F238E27FC236}">
                <a16:creationId xmlns:a16="http://schemas.microsoft.com/office/drawing/2014/main" id="{1D63563A-8DB4-9B2B-5387-12FB1C7963F5}"/>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6EE2D93E-C527-2939-A4B2-FF24698C58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689" y="-647700"/>
            <a:ext cx="2169642" cy="2169642"/>
          </a:xfrm>
          <a:prstGeom prst="rect">
            <a:avLst/>
          </a:prstGeom>
        </p:spPr>
      </p:pic>
      <p:sp>
        <p:nvSpPr>
          <p:cNvPr id="5" name="TextBox 18">
            <a:extLst>
              <a:ext uri="{FF2B5EF4-FFF2-40B4-BE49-F238E27FC236}">
                <a16:creationId xmlns:a16="http://schemas.microsoft.com/office/drawing/2014/main" id="{92E6AA74-527D-9E3F-B2BB-2482B11BCD02}"/>
              </a:ext>
            </a:extLst>
          </p:cNvPr>
          <p:cNvSpPr txBox="1"/>
          <p:nvPr/>
        </p:nvSpPr>
        <p:spPr>
          <a:xfrm>
            <a:off x="838200" y="7922572"/>
            <a:ext cx="5410200" cy="615553"/>
          </a:xfrm>
          <a:prstGeom prst="rect">
            <a:avLst/>
          </a:prstGeom>
        </p:spPr>
        <p:txBody>
          <a:bodyPr wrap="square" lIns="0" tIns="0" rIns="0" bIns="0" rtlCol="0" anchor="t">
            <a:spAutoFit/>
          </a:bodyPr>
          <a:lstStyle/>
          <a:p>
            <a:pPr algn="ctr"/>
            <a:r>
              <a:rPr lang="en-US" sz="4000" b="1" dirty="0">
                <a:solidFill>
                  <a:schemeClr val="bg1"/>
                </a:solidFill>
              </a:rPr>
              <a:t>Retrieving Driver Ratings</a:t>
            </a:r>
            <a:r>
              <a:rPr lang="en-US" sz="4000" dirty="0">
                <a:solidFill>
                  <a:schemeClr val="bg1"/>
                </a:solidFill>
              </a:rPr>
              <a:t> </a:t>
            </a:r>
          </a:p>
        </p:txBody>
      </p:sp>
      <p:grpSp>
        <p:nvGrpSpPr>
          <p:cNvPr id="10" name="Group 9">
            <a:extLst>
              <a:ext uri="{FF2B5EF4-FFF2-40B4-BE49-F238E27FC236}">
                <a16:creationId xmlns:a16="http://schemas.microsoft.com/office/drawing/2014/main" id="{E24B91D9-4056-791E-A52A-8849CB310AE1}"/>
              </a:ext>
            </a:extLst>
          </p:cNvPr>
          <p:cNvGrpSpPr/>
          <p:nvPr/>
        </p:nvGrpSpPr>
        <p:grpSpPr>
          <a:xfrm>
            <a:off x="8092587" y="3009900"/>
            <a:ext cx="9966813" cy="7105866"/>
            <a:chOff x="4876799" y="95034"/>
            <a:chExt cx="9966813" cy="7105866"/>
          </a:xfrm>
        </p:grpSpPr>
        <p:sp>
          <p:nvSpPr>
            <p:cNvPr id="6" name="Rectangle: Rounded Corners 5">
              <a:extLst>
                <a:ext uri="{FF2B5EF4-FFF2-40B4-BE49-F238E27FC236}">
                  <a16:creationId xmlns:a16="http://schemas.microsoft.com/office/drawing/2014/main" id="{DE5138B7-B770-300D-85EB-732E8BDFFDA2}"/>
                </a:ext>
              </a:extLst>
            </p:cNvPr>
            <p:cNvSpPr/>
            <p:nvPr/>
          </p:nvSpPr>
          <p:spPr>
            <a:xfrm>
              <a:off x="4876799" y="95034"/>
              <a:ext cx="9966813" cy="7105866"/>
            </a:xfrm>
            <a:prstGeom prst="roundRect">
              <a:avLst>
                <a:gd name="adj" fmla="val 4975"/>
              </a:avLst>
            </a:prstGeom>
            <a:solidFill>
              <a:srgbClr val="1C83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AI-generated content may be incorrect.">
              <a:extLst>
                <a:ext uri="{FF2B5EF4-FFF2-40B4-BE49-F238E27FC236}">
                  <a16:creationId xmlns:a16="http://schemas.microsoft.com/office/drawing/2014/main" id="{78DCE6BA-8706-B0ED-9EDF-600B370D9621}"/>
                </a:ext>
              </a:extLst>
            </p:cNvPr>
            <p:cNvPicPr>
              <a:picLocks noChangeAspect="1"/>
            </p:cNvPicPr>
            <p:nvPr/>
          </p:nvPicPr>
          <p:blipFill rotWithShape="1">
            <a:blip r:embed="rId5">
              <a:extLst>
                <a:ext uri="{28A0092B-C50C-407E-A947-70E740481C1C}">
                  <a14:useLocalDpi xmlns:a14="http://schemas.microsoft.com/office/drawing/2010/main" val="0"/>
                </a:ext>
              </a:extLst>
            </a:blip>
            <a:srcRect l="28633" t="4037" r="38193" b="51889"/>
            <a:stretch>
              <a:fillRect/>
            </a:stretch>
          </p:blipFill>
          <p:spPr>
            <a:xfrm>
              <a:off x="5181600" y="318953"/>
              <a:ext cx="9372600" cy="6653347"/>
            </a:xfrm>
            <a:prstGeom prst="rect">
              <a:avLst/>
            </a:prstGeom>
            <a:ln>
              <a:solidFill>
                <a:srgbClr val="005C8B"/>
              </a:solidFill>
            </a:ln>
          </p:spPr>
        </p:pic>
      </p:grpSp>
      <p:sp>
        <p:nvSpPr>
          <p:cNvPr id="8" name="Rectangle: Rounded Corners 7">
            <a:extLst>
              <a:ext uri="{FF2B5EF4-FFF2-40B4-BE49-F238E27FC236}">
                <a16:creationId xmlns:a16="http://schemas.microsoft.com/office/drawing/2014/main" id="{6906CD5E-FE18-8E1C-683C-231B20187562}"/>
              </a:ext>
            </a:extLst>
          </p:cNvPr>
          <p:cNvSpPr/>
          <p:nvPr/>
        </p:nvSpPr>
        <p:spPr>
          <a:xfrm>
            <a:off x="204190" y="1160554"/>
            <a:ext cx="7720610" cy="6576535"/>
          </a:xfrm>
          <a:prstGeom prst="roundRect">
            <a:avLst>
              <a:gd name="adj" fmla="val 4975"/>
            </a:avLst>
          </a:prstGeom>
          <a:solidFill>
            <a:srgbClr val="1C83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screenshot of a computer">
            <a:extLst>
              <a:ext uri="{FF2B5EF4-FFF2-40B4-BE49-F238E27FC236}">
                <a16:creationId xmlns:a16="http://schemas.microsoft.com/office/drawing/2014/main" id="{DF7CEB35-9182-6045-5F50-A93C00CA0B73}"/>
              </a:ext>
            </a:extLst>
          </p:cNvPr>
          <p:cNvPicPr>
            <a:picLocks noChangeAspect="1"/>
          </p:cNvPicPr>
          <p:nvPr/>
        </p:nvPicPr>
        <p:blipFill rotWithShape="1">
          <a:blip r:embed="rId6">
            <a:extLst>
              <a:ext uri="{28A0092B-C50C-407E-A947-70E740481C1C}">
                <a14:useLocalDpi xmlns:a14="http://schemas.microsoft.com/office/drawing/2010/main" val="0"/>
              </a:ext>
            </a:extLst>
          </a:blip>
          <a:srcRect l="28065" t="51427" r="41866" b="7859"/>
          <a:stretch>
            <a:fillRect/>
          </a:stretch>
        </p:blipFill>
        <p:spPr>
          <a:xfrm>
            <a:off x="432982" y="1454500"/>
            <a:ext cx="7263218" cy="6051200"/>
          </a:xfrm>
          <a:prstGeom prst="rect">
            <a:avLst/>
          </a:prstGeom>
          <a:ln>
            <a:solidFill>
              <a:srgbClr val="005C8B"/>
            </a:solidFill>
          </a:ln>
        </p:spPr>
      </p:pic>
      <p:sp>
        <p:nvSpPr>
          <p:cNvPr id="15" name="TextBox 18">
            <a:extLst>
              <a:ext uri="{FF2B5EF4-FFF2-40B4-BE49-F238E27FC236}">
                <a16:creationId xmlns:a16="http://schemas.microsoft.com/office/drawing/2014/main" id="{9BA30CD6-7E39-A2C9-3A6C-EBC215BD383C}"/>
              </a:ext>
            </a:extLst>
          </p:cNvPr>
          <p:cNvSpPr txBox="1"/>
          <p:nvPr/>
        </p:nvSpPr>
        <p:spPr>
          <a:xfrm>
            <a:off x="13563600" y="671036"/>
            <a:ext cx="5410200" cy="738664"/>
          </a:xfrm>
          <a:prstGeom prst="rect">
            <a:avLst/>
          </a:prstGeom>
        </p:spPr>
        <p:txBody>
          <a:bodyPr wrap="square" lIns="0" tIns="0" rIns="0" bIns="0" rtlCol="0" anchor="t">
            <a:spAutoFit/>
          </a:bodyPr>
          <a:lstStyle/>
          <a:p>
            <a:pPr algn="ctr"/>
            <a:r>
              <a:rPr lang="en-US" sz="4800" b="1" dirty="0">
                <a:solidFill>
                  <a:schemeClr val="bg1"/>
                </a:solidFill>
              </a:rPr>
              <a:t>Function</a:t>
            </a:r>
            <a:endParaRPr lang="en-US" sz="4800" dirty="0">
              <a:solidFill>
                <a:schemeClr val="bg1"/>
              </a:solidFill>
            </a:endParaRPr>
          </a:p>
        </p:txBody>
      </p:sp>
      <p:sp>
        <p:nvSpPr>
          <p:cNvPr id="16" name="Rectangle 1">
            <a:extLst>
              <a:ext uri="{FF2B5EF4-FFF2-40B4-BE49-F238E27FC236}">
                <a16:creationId xmlns:a16="http://schemas.microsoft.com/office/drawing/2014/main" id="{0170415F-24D2-948E-0571-440AB628E3A9}"/>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Getting Trip Duration</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3165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0B374-287A-1874-4136-5505FB678111}"/>
            </a:ext>
          </a:extLst>
        </p:cNvPr>
        <p:cNvGrpSpPr/>
        <p:nvPr/>
      </p:nvGrpSpPr>
      <p:grpSpPr>
        <a:xfrm>
          <a:off x="0" y="0"/>
          <a:ext cx="0" cy="0"/>
          <a:chOff x="0" y="0"/>
          <a:chExt cx="0" cy="0"/>
        </a:xfrm>
      </p:grpSpPr>
      <p:grpSp>
        <p:nvGrpSpPr>
          <p:cNvPr id="11" name="Group 11">
            <a:extLst>
              <a:ext uri="{FF2B5EF4-FFF2-40B4-BE49-F238E27FC236}">
                <a16:creationId xmlns:a16="http://schemas.microsoft.com/office/drawing/2014/main" id="{96096CF7-1654-5734-3767-570B0FE0D79C}"/>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1B818D4A-C514-87C4-218D-860587A3286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3EBF2DE0-A71C-C5F3-D7E7-7861DBFEB8EC}"/>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8" name="TextBox 18">
            <a:extLst>
              <a:ext uri="{FF2B5EF4-FFF2-40B4-BE49-F238E27FC236}">
                <a16:creationId xmlns:a16="http://schemas.microsoft.com/office/drawing/2014/main" id="{CF39BD2D-BF81-5007-22F0-C79A9AE2F5DE}"/>
              </a:ext>
            </a:extLst>
          </p:cNvPr>
          <p:cNvSpPr txBox="1"/>
          <p:nvPr/>
        </p:nvSpPr>
        <p:spPr>
          <a:xfrm>
            <a:off x="8594704" y="641747"/>
            <a:ext cx="6291012" cy="1231106"/>
          </a:xfrm>
          <a:prstGeom prst="rect">
            <a:avLst/>
          </a:prstGeom>
        </p:spPr>
        <p:txBody>
          <a:bodyPr wrap="square" lIns="0" tIns="0" rIns="0" bIns="0" rtlCol="0" anchor="t">
            <a:spAutoFit/>
          </a:bodyPr>
          <a:lstStyle/>
          <a:p>
            <a:r>
              <a:rPr lang="en-US" sz="4000" b="1" dirty="0">
                <a:solidFill>
                  <a:schemeClr val="bg1"/>
                </a:solidFill>
              </a:rPr>
              <a:t>Trigger to Prevent Inserting Incomplete or Invalid Data</a:t>
            </a:r>
            <a:endParaRPr lang="en-US" sz="4000" dirty="0">
              <a:solidFill>
                <a:schemeClr val="bg1"/>
              </a:solidFill>
            </a:endParaRPr>
          </a:p>
        </p:txBody>
      </p:sp>
      <p:sp>
        <p:nvSpPr>
          <p:cNvPr id="29" name="Freeform 29">
            <a:extLst>
              <a:ext uri="{FF2B5EF4-FFF2-40B4-BE49-F238E27FC236}">
                <a16:creationId xmlns:a16="http://schemas.microsoft.com/office/drawing/2014/main" id="{78B75D02-E2FB-8D65-D89D-7E939AB6BB50}"/>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802D431D-701D-6DA0-9D8F-FB588A0B4F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689" y="-495747"/>
            <a:ext cx="2169642" cy="2169642"/>
          </a:xfrm>
          <a:prstGeom prst="rect">
            <a:avLst/>
          </a:prstGeom>
        </p:spPr>
      </p:pic>
      <p:sp>
        <p:nvSpPr>
          <p:cNvPr id="5" name="TextBox 18">
            <a:extLst>
              <a:ext uri="{FF2B5EF4-FFF2-40B4-BE49-F238E27FC236}">
                <a16:creationId xmlns:a16="http://schemas.microsoft.com/office/drawing/2014/main" id="{7E200785-0CAC-BC8B-B4F4-B2A6D337E827}"/>
              </a:ext>
            </a:extLst>
          </p:cNvPr>
          <p:cNvSpPr txBox="1"/>
          <p:nvPr/>
        </p:nvSpPr>
        <p:spPr>
          <a:xfrm>
            <a:off x="682927" y="8414147"/>
            <a:ext cx="5410200" cy="1231106"/>
          </a:xfrm>
          <a:prstGeom prst="rect">
            <a:avLst/>
          </a:prstGeom>
        </p:spPr>
        <p:txBody>
          <a:bodyPr wrap="square" lIns="0" tIns="0" rIns="0" bIns="0" rtlCol="0" anchor="t">
            <a:spAutoFit/>
          </a:bodyPr>
          <a:lstStyle/>
          <a:p>
            <a:pPr algn="ctr"/>
            <a:r>
              <a:rPr lang="en-US" sz="4000" b="1" dirty="0">
                <a:solidFill>
                  <a:schemeClr val="bg1"/>
                </a:solidFill>
              </a:rPr>
              <a:t>Trigger to Prevent Trip Deletion</a:t>
            </a:r>
          </a:p>
        </p:txBody>
      </p:sp>
      <p:sp>
        <p:nvSpPr>
          <p:cNvPr id="2" name="TextBox 18">
            <a:extLst>
              <a:ext uri="{FF2B5EF4-FFF2-40B4-BE49-F238E27FC236}">
                <a16:creationId xmlns:a16="http://schemas.microsoft.com/office/drawing/2014/main" id="{C4291107-AD2B-8431-DD08-BE76B68B92A2}"/>
              </a:ext>
            </a:extLst>
          </p:cNvPr>
          <p:cNvSpPr txBox="1"/>
          <p:nvPr/>
        </p:nvSpPr>
        <p:spPr>
          <a:xfrm>
            <a:off x="13639800" y="723900"/>
            <a:ext cx="5410200" cy="738664"/>
          </a:xfrm>
          <a:prstGeom prst="rect">
            <a:avLst/>
          </a:prstGeom>
        </p:spPr>
        <p:txBody>
          <a:bodyPr wrap="square" lIns="0" tIns="0" rIns="0" bIns="0" rtlCol="0" anchor="t">
            <a:spAutoFit/>
          </a:bodyPr>
          <a:lstStyle/>
          <a:p>
            <a:pPr algn="ctr"/>
            <a:r>
              <a:rPr lang="en-US" sz="4800" b="1" dirty="0">
                <a:solidFill>
                  <a:schemeClr val="bg1"/>
                </a:solidFill>
              </a:rPr>
              <a:t>Triggers</a:t>
            </a:r>
            <a:endParaRPr lang="en-US" sz="4800" dirty="0">
              <a:solidFill>
                <a:schemeClr val="bg1"/>
              </a:solidFill>
            </a:endParaRPr>
          </a:p>
        </p:txBody>
      </p:sp>
      <p:grpSp>
        <p:nvGrpSpPr>
          <p:cNvPr id="17" name="Group 16">
            <a:extLst>
              <a:ext uri="{FF2B5EF4-FFF2-40B4-BE49-F238E27FC236}">
                <a16:creationId xmlns:a16="http://schemas.microsoft.com/office/drawing/2014/main" id="{36DDB033-C89F-7AF8-E7E5-5D155208A731}"/>
              </a:ext>
            </a:extLst>
          </p:cNvPr>
          <p:cNvGrpSpPr/>
          <p:nvPr/>
        </p:nvGrpSpPr>
        <p:grpSpPr>
          <a:xfrm>
            <a:off x="127990" y="1028700"/>
            <a:ext cx="8025410" cy="6836168"/>
            <a:chOff x="0" y="1028700"/>
            <a:chExt cx="8025410" cy="6836168"/>
          </a:xfrm>
        </p:grpSpPr>
        <p:sp>
          <p:nvSpPr>
            <p:cNvPr id="8" name="Rectangle: Rounded Corners 7">
              <a:extLst>
                <a:ext uri="{FF2B5EF4-FFF2-40B4-BE49-F238E27FC236}">
                  <a16:creationId xmlns:a16="http://schemas.microsoft.com/office/drawing/2014/main" id="{59D1F609-3336-B9A3-D323-B475CBE51AB6}"/>
                </a:ext>
              </a:extLst>
            </p:cNvPr>
            <p:cNvSpPr/>
            <p:nvPr/>
          </p:nvSpPr>
          <p:spPr>
            <a:xfrm>
              <a:off x="0" y="1028700"/>
              <a:ext cx="8025410" cy="6836168"/>
            </a:xfrm>
            <a:prstGeom prst="roundRect">
              <a:avLst>
                <a:gd name="adj" fmla="val 4975"/>
              </a:avLst>
            </a:prstGeom>
            <a:solidFill>
              <a:srgbClr val="1C83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omputer screen with a white background&#10;&#10;AI-generated content may be incorrect.">
              <a:extLst>
                <a:ext uri="{FF2B5EF4-FFF2-40B4-BE49-F238E27FC236}">
                  <a16:creationId xmlns:a16="http://schemas.microsoft.com/office/drawing/2014/main" id="{C20B0FB3-0129-5921-1A50-8E9D1296A694}"/>
                </a:ext>
              </a:extLst>
            </p:cNvPr>
            <p:cNvPicPr>
              <a:picLocks noChangeAspect="1"/>
            </p:cNvPicPr>
            <p:nvPr/>
          </p:nvPicPr>
          <p:blipFill rotWithShape="1">
            <a:blip r:embed="rId5">
              <a:extLst>
                <a:ext uri="{28A0092B-C50C-407E-A947-70E740481C1C}">
                  <a14:useLocalDpi xmlns:a14="http://schemas.microsoft.com/office/drawing/2010/main" val="0"/>
                </a:ext>
              </a:extLst>
            </a:blip>
            <a:srcRect l="21303" t="17620" r="43558" b="25000"/>
            <a:stretch>
              <a:fillRect/>
            </a:stretch>
          </p:blipFill>
          <p:spPr>
            <a:xfrm>
              <a:off x="304800" y="1257300"/>
              <a:ext cx="7500447" cy="6400800"/>
            </a:xfrm>
            <a:prstGeom prst="rect">
              <a:avLst/>
            </a:prstGeom>
          </p:spPr>
        </p:pic>
      </p:grpSp>
      <p:grpSp>
        <p:nvGrpSpPr>
          <p:cNvPr id="16" name="Group 15">
            <a:extLst>
              <a:ext uri="{FF2B5EF4-FFF2-40B4-BE49-F238E27FC236}">
                <a16:creationId xmlns:a16="http://schemas.microsoft.com/office/drawing/2014/main" id="{2780C96A-062E-A62F-2E20-2B08EFFAA42E}"/>
              </a:ext>
            </a:extLst>
          </p:cNvPr>
          <p:cNvGrpSpPr/>
          <p:nvPr/>
        </p:nvGrpSpPr>
        <p:grpSpPr>
          <a:xfrm>
            <a:off x="8244987" y="2324100"/>
            <a:ext cx="9686423" cy="7791666"/>
            <a:chOff x="8092587" y="3009900"/>
            <a:chExt cx="9966813" cy="7105866"/>
          </a:xfrm>
        </p:grpSpPr>
        <p:sp>
          <p:nvSpPr>
            <p:cNvPr id="6" name="Rectangle: Rounded Corners 5">
              <a:extLst>
                <a:ext uri="{FF2B5EF4-FFF2-40B4-BE49-F238E27FC236}">
                  <a16:creationId xmlns:a16="http://schemas.microsoft.com/office/drawing/2014/main" id="{9F94BA95-19EF-8E83-024F-B4A0BDE16B05}"/>
                </a:ext>
              </a:extLst>
            </p:cNvPr>
            <p:cNvSpPr/>
            <p:nvPr/>
          </p:nvSpPr>
          <p:spPr>
            <a:xfrm>
              <a:off x="8092587" y="3009900"/>
              <a:ext cx="9966813" cy="7105866"/>
            </a:xfrm>
            <a:prstGeom prst="roundRect">
              <a:avLst>
                <a:gd name="adj" fmla="val 4975"/>
              </a:avLst>
            </a:prstGeom>
            <a:solidFill>
              <a:srgbClr val="1C83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computer&#10;&#10;AI-generated content may be incorrect.">
              <a:extLst>
                <a:ext uri="{FF2B5EF4-FFF2-40B4-BE49-F238E27FC236}">
                  <a16:creationId xmlns:a16="http://schemas.microsoft.com/office/drawing/2014/main" id="{0A2EE945-7E4B-8F4E-419B-2FD2915983BA}"/>
                </a:ext>
              </a:extLst>
            </p:cNvPr>
            <p:cNvPicPr>
              <a:picLocks noChangeAspect="1"/>
            </p:cNvPicPr>
            <p:nvPr/>
          </p:nvPicPr>
          <p:blipFill>
            <a:blip r:embed="rId6">
              <a:extLst>
                <a:ext uri="{28A0092B-C50C-407E-A947-70E740481C1C}">
                  <a14:useLocalDpi xmlns:a14="http://schemas.microsoft.com/office/drawing/2010/main" val="0"/>
                </a:ext>
              </a:extLst>
            </a:blip>
            <a:srcRect l="20460" t="17938" r="44681" b="20516"/>
            <a:stretch>
              <a:fillRect/>
            </a:stretch>
          </p:blipFill>
          <p:spPr>
            <a:xfrm>
              <a:off x="8330210" y="3219205"/>
              <a:ext cx="9500590" cy="6724895"/>
            </a:xfrm>
            <a:prstGeom prst="rect">
              <a:avLst/>
            </a:prstGeom>
          </p:spPr>
        </p:pic>
      </p:grpSp>
    </p:spTree>
    <p:extLst>
      <p:ext uri="{BB962C8B-B14F-4D97-AF65-F5344CB8AC3E}">
        <p14:creationId xmlns:p14="http://schemas.microsoft.com/office/powerpoint/2010/main" val="1251047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8B00D-18C2-5F58-EA7C-CE2223B35F0F}"/>
            </a:ext>
          </a:extLst>
        </p:cNvPr>
        <p:cNvGrpSpPr/>
        <p:nvPr/>
      </p:nvGrpSpPr>
      <p:grpSpPr>
        <a:xfrm>
          <a:off x="0" y="0"/>
          <a:ext cx="0" cy="0"/>
          <a:chOff x="0" y="0"/>
          <a:chExt cx="0" cy="0"/>
        </a:xfrm>
      </p:grpSpPr>
      <p:grpSp>
        <p:nvGrpSpPr>
          <p:cNvPr id="11" name="Group 11">
            <a:extLst>
              <a:ext uri="{FF2B5EF4-FFF2-40B4-BE49-F238E27FC236}">
                <a16:creationId xmlns:a16="http://schemas.microsoft.com/office/drawing/2014/main" id="{3E15A70A-7483-FDCA-CC9F-E4AD6C9188FA}"/>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5FB415B4-2C28-8412-5CD9-D22114E3CAA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1CDC485C-4812-45C4-28F9-EDB1812D6443}"/>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28" name="Freeform 28">
            <a:extLst>
              <a:ext uri="{FF2B5EF4-FFF2-40B4-BE49-F238E27FC236}">
                <a16:creationId xmlns:a16="http://schemas.microsoft.com/office/drawing/2014/main" id="{9A3BD279-D14A-2D34-EC25-9F7F1636134E}"/>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a:extLst>
              <a:ext uri="{FF2B5EF4-FFF2-40B4-BE49-F238E27FC236}">
                <a16:creationId xmlns:a16="http://schemas.microsoft.com/office/drawing/2014/main" id="{F09958FF-C579-39FB-E394-8DC27542BC71}"/>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E048D02E-8B72-EFAE-34F5-EBA2D528B6B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89" y="-495747"/>
            <a:ext cx="2169642" cy="2169642"/>
          </a:xfrm>
          <a:prstGeom prst="rect">
            <a:avLst/>
          </a:prstGeom>
        </p:spPr>
      </p:pic>
      <p:sp>
        <p:nvSpPr>
          <p:cNvPr id="2" name="Rectangle: Rounded Corners 1">
            <a:extLst>
              <a:ext uri="{FF2B5EF4-FFF2-40B4-BE49-F238E27FC236}">
                <a16:creationId xmlns:a16="http://schemas.microsoft.com/office/drawing/2014/main" id="{7AAD407E-DCDF-6DE2-3D1F-33943773A002}"/>
              </a:ext>
            </a:extLst>
          </p:cNvPr>
          <p:cNvSpPr/>
          <p:nvPr/>
        </p:nvSpPr>
        <p:spPr>
          <a:xfrm>
            <a:off x="598375" y="2247900"/>
            <a:ext cx="12191999" cy="7105866"/>
          </a:xfrm>
          <a:prstGeom prst="roundRect">
            <a:avLst>
              <a:gd name="adj" fmla="val 4975"/>
            </a:avLst>
          </a:prstGeom>
          <a:solidFill>
            <a:srgbClr val="1C83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dirty="0"/>
              <a:t>Leveraging Microsoft SQL Server to perform advanced data analysis on </a:t>
            </a:r>
            <a:r>
              <a:rPr lang="en-US" sz="4000" b="1" dirty="0" err="1"/>
              <a:t>Rihla's</a:t>
            </a:r>
            <a:r>
              <a:rPr lang="en-US" sz="4000" b="1" dirty="0"/>
              <a:t> platform.</a:t>
            </a:r>
            <a:endParaRPr lang="en-US" sz="4000" dirty="0"/>
          </a:p>
          <a:p>
            <a:r>
              <a:rPr lang="en-US" sz="4000" b="1" dirty="0"/>
              <a:t>Extracting actionable insights from trips, freight, and rental data to identify trends,</a:t>
            </a:r>
            <a:r>
              <a:rPr lang="en-US" sz="4000" dirty="0"/>
              <a:t> </a:t>
            </a:r>
            <a:r>
              <a:rPr lang="en-US" sz="4000" b="1" dirty="0"/>
              <a:t>optimize dynamic pricing, improve driver allocation, and enhance overall service efficiency.</a:t>
            </a:r>
            <a:endParaRPr lang="en-US" sz="4000" dirty="0">
              <a:effectLst/>
            </a:endParaRPr>
          </a:p>
        </p:txBody>
      </p:sp>
      <p:sp>
        <p:nvSpPr>
          <p:cNvPr id="3" name="object 2">
            <a:extLst>
              <a:ext uri="{FF2B5EF4-FFF2-40B4-BE49-F238E27FC236}">
                <a16:creationId xmlns:a16="http://schemas.microsoft.com/office/drawing/2014/main" id="{B027EE98-DED3-9EDB-8C4C-4D8F6B5765C7}"/>
              </a:ext>
            </a:extLst>
          </p:cNvPr>
          <p:cNvSpPr/>
          <p:nvPr/>
        </p:nvSpPr>
        <p:spPr>
          <a:xfrm>
            <a:off x="1423510" y="2446488"/>
            <a:ext cx="9357995" cy="1545435"/>
          </a:xfrm>
          <a:custGeom>
            <a:avLst/>
            <a:gdLst/>
            <a:ahLst/>
            <a:cxnLst/>
            <a:rect l="l" t="t" r="r" b="b"/>
            <a:pathLst>
              <a:path w="9357995" h="680719">
                <a:moveTo>
                  <a:pt x="9034653" y="0"/>
                </a:moveTo>
                <a:lnTo>
                  <a:pt x="0" y="126"/>
                </a:lnTo>
                <a:lnTo>
                  <a:pt x="0" y="680592"/>
                </a:lnTo>
                <a:lnTo>
                  <a:pt x="9034653" y="680592"/>
                </a:lnTo>
                <a:lnTo>
                  <a:pt x="9082532" y="677037"/>
                </a:lnTo>
                <a:lnTo>
                  <a:pt x="9128252" y="667003"/>
                </a:lnTo>
                <a:lnTo>
                  <a:pt x="9171178" y="650748"/>
                </a:lnTo>
                <a:lnTo>
                  <a:pt x="9210929" y="629030"/>
                </a:lnTo>
                <a:lnTo>
                  <a:pt x="9246870" y="601979"/>
                </a:lnTo>
                <a:lnTo>
                  <a:pt x="9278747" y="570356"/>
                </a:lnTo>
                <a:lnTo>
                  <a:pt x="9305798" y="534542"/>
                </a:lnTo>
                <a:lnTo>
                  <a:pt x="9327769" y="495045"/>
                </a:lnTo>
                <a:lnTo>
                  <a:pt x="9344025" y="452247"/>
                </a:lnTo>
                <a:lnTo>
                  <a:pt x="9354185" y="406907"/>
                </a:lnTo>
                <a:lnTo>
                  <a:pt x="9357614" y="359282"/>
                </a:lnTo>
                <a:lnTo>
                  <a:pt x="9357614" y="318769"/>
                </a:lnTo>
                <a:lnTo>
                  <a:pt x="9354185" y="271779"/>
                </a:lnTo>
                <a:lnTo>
                  <a:pt x="9344025" y="226822"/>
                </a:lnTo>
                <a:lnTo>
                  <a:pt x="9327769" y="184657"/>
                </a:lnTo>
                <a:lnTo>
                  <a:pt x="9305798" y="145414"/>
                </a:lnTo>
                <a:lnTo>
                  <a:pt x="9278747" y="109854"/>
                </a:lnTo>
                <a:lnTo>
                  <a:pt x="9246870" y="78359"/>
                </a:lnTo>
                <a:lnTo>
                  <a:pt x="9210929" y="51562"/>
                </a:lnTo>
                <a:lnTo>
                  <a:pt x="9171178" y="29844"/>
                </a:lnTo>
                <a:lnTo>
                  <a:pt x="9128252" y="13588"/>
                </a:lnTo>
                <a:lnTo>
                  <a:pt x="9082532" y="3555"/>
                </a:lnTo>
                <a:lnTo>
                  <a:pt x="9034653" y="0"/>
                </a:lnTo>
                <a:close/>
              </a:path>
            </a:pathLst>
          </a:custGeom>
          <a:noFill/>
        </p:spPr>
        <p:txBody>
          <a:bodyPr wrap="square" lIns="0" tIns="0" rIns="0" bIns="0" rtlCol="0"/>
          <a:lstStyle/>
          <a:p>
            <a:r>
              <a:rPr lang="en-US" sz="7200" b="1" dirty="0">
                <a:solidFill>
                  <a:schemeClr val="bg1"/>
                </a:solidFill>
              </a:rPr>
              <a:t> Data Analysis</a:t>
            </a:r>
            <a:endParaRPr sz="7200" b="1" dirty="0">
              <a:solidFill>
                <a:schemeClr val="bg1"/>
              </a:solidFill>
            </a:endParaRPr>
          </a:p>
        </p:txBody>
      </p:sp>
      <p:grpSp>
        <p:nvGrpSpPr>
          <p:cNvPr id="5" name="Group 8">
            <a:extLst>
              <a:ext uri="{FF2B5EF4-FFF2-40B4-BE49-F238E27FC236}">
                <a16:creationId xmlns:a16="http://schemas.microsoft.com/office/drawing/2014/main" id="{9E23A5E1-32F2-15F0-8DAC-FB52267469C2}"/>
              </a:ext>
            </a:extLst>
          </p:cNvPr>
          <p:cNvGrpSpPr/>
          <p:nvPr/>
        </p:nvGrpSpPr>
        <p:grpSpPr>
          <a:xfrm>
            <a:off x="11593626" y="6127711"/>
            <a:ext cx="4043766" cy="4043766"/>
            <a:chOff x="0" y="-8279"/>
            <a:chExt cx="812800" cy="812800"/>
          </a:xfrm>
          <a:solidFill>
            <a:schemeClr val="bg1"/>
          </a:solidFill>
        </p:grpSpPr>
        <p:sp>
          <p:nvSpPr>
            <p:cNvPr id="6" name="Freeform 9">
              <a:extLst>
                <a:ext uri="{FF2B5EF4-FFF2-40B4-BE49-F238E27FC236}">
                  <a16:creationId xmlns:a16="http://schemas.microsoft.com/office/drawing/2014/main" id="{80CD3ECD-0DD6-131A-50CD-381D00577291}"/>
                </a:ext>
              </a:extLst>
            </p:cNvPr>
            <p:cNvSpPr/>
            <p:nvPr/>
          </p:nvSpPr>
          <p:spPr>
            <a:xfrm>
              <a:off x="0" y="-8279"/>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sp>
      </p:grpSp>
      <p:pic>
        <p:nvPicPr>
          <p:cNvPr id="10" name="Picture 9" descr="A logo of a software company&#10;&#10;AI-generated content may be incorrect.">
            <a:extLst>
              <a:ext uri="{FF2B5EF4-FFF2-40B4-BE49-F238E27FC236}">
                <a16:creationId xmlns:a16="http://schemas.microsoft.com/office/drawing/2014/main" id="{7A729422-ED2E-16A5-E78D-7AE6070A6E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39600" y="6472427"/>
            <a:ext cx="3014473" cy="3014473"/>
          </a:xfrm>
          <a:prstGeom prst="rect">
            <a:avLst/>
          </a:prstGeom>
        </p:spPr>
      </p:pic>
    </p:spTree>
    <p:extLst>
      <p:ext uri="{BB962C8B-B14F-4D97-AF65-F5344CB8AC3E}">
        <p14:creationId xmlns:p14="http://schemas.microsoft.com/office/powerpoint/2010/main" val="3116356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117AE-6FC4-25C8-765E-B33CE2AEC221}"/>
            </a:ext>
          </a:extLst>
        </p:cNvPr>
        <p:cNvGrpSpPr/>
        <p:nvPr/>
      </p:nvGrpSpPr>
      <p:grpSpPr>
        <a:xfrm>
          <a:off x="0" y="0"/>
          <a:ext cx="0" cy="0"/>
          <a:chOff x="0" y="0"/>
          <a:chExt cx="0" cy="0"/>
        </a:xfrm>
      </p:grpSpPr>
      <p:grpSp>
        <p:nvGrpSpPr>
          <p:cNvPr id="11" name="Group 11">
            <a:extLst>
              <a:ext uri="{FF2B5EF4-FFF2-40B4-BE49-F238E27FC236}">
                <a16:creationId xmlns:a16="http://schemas.microsoft.com/office/drawing/2014/main" id="{26C8C679-7C9F-9709-F5EC-052C360B8CE0}"/>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C382B41E-E46D-BFB6-B230-D5AABA2D542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FD84995B-F552-E819-DDAD-0D87E6B93A06}"/>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8" name="TextBox 18">
            <a:extLst>
              <a:ext uri="{FF2B5EF4-FFF2-40B4-BE49-F238E27FC236}">
                <a16:creationId xmlns:a16="http://schemas.microsoft.com/office/drawing/2014/main" id="{2BC95E96-B887-FF3D-8EA0-88E639278972}"/>
              </a:ext>
            </a:extLst>
          </p:cNvPr>
          <p:cNvSpPr txBox="1"/>
          <p:nvPr/>
        </p:nvSpPr>
        <p:spPr>
          <a:xfrm>
            <a:off x="338689" y="1454500"/>
            <a:ext cx="6100647" cy="923330"/>
          </a:xfrm>
          <a:prstGeom prst="rect">
            <a:avLst/>
          </a:prstGeom>
        </p:spPr>
        <p:txBody>
          <a:bodyPr lIns="0" tIns="0" rIns="0" bIns="0" rtlCol="0" anchor="t">
            <a:spAutoFit/>
          </a:bodyPr>
          <a:lstStyle/>
          <a:p>
            <a:pPr>
              <a:lnSpc>
                <a:spcPts val="7150"/>
              </a:lnSpc>
            </a:pPr>
            <a:r>
              <a:rPr lang="en-US" sz="6600" b="1" dirty="0">
                <a:solidFill>
                  <a:schemeClr val="bg1"/>
                </a:solidFill>
              </a:rPr>
              <a:t>Data Analysis</a:t>
            </a:r>
            <a:endParaRPr lang="en-US" sz="6500" b="1" dirty="0">
              <a:solidFill>
                <a:srgbClr val="FFFFFF"/>
              </a:solidFill>
              <a:latin typeface="Gotham Bold"/>
              <a:ea typeface="Gotham Bold"/>
              <a:cs typeface="Gotham Bold"/>
              <a:sym typeface="Gotham Bold"/>
            </a:endParaRPr>
          </a:p>
        </p:txBody>
      </p:sp>
      <p:sp>
        <p:nvSpPr>
          <p:cNvPr id="28" name="Freeform 28">
            <a:extLst>
              <a:ext uri="{FF2B5EF4-FFF2-40B4-BE49-F238E27FC236}">
                <a16:creationId xmlns:a16="http://schemas.microsoft.com/office/drawing/2014/main" id="{CA9FA680-481B-6F56-C78B-1C49877D13B3}"/>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a:extLst>
              <a:ext uri="{FF2B5EF4-FFF2-40B4-BE49-F238E27FC236}">
                <a16:creationId xmlns:a16="http://schemas.microsoft.com/office/drawing/2014/main" id="{0A7C48A4-586F-E88B-9B39-7AD36B219539}"/>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378E9A98-31F9-10F6-E8D8-B069CD22D6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89" y="-495747"/>
            <a:ext cx="2169642" cy="2169642"/>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4BF45792-E743-29BB-870E-D9749F1878F2}"/>
              </a:ext>
            </a:extLst>
          </p:cNvPr>
          <p:cNvPicPr>
            <a:picLocks noChangeAspect="1"/>
          </p:cNvPicPr>
          <p:nvPr/>
        </p:nvPicPr>
        <p:blipFill rotWithShape="1">
          <a:blip r:embed="rId7">
            <a:extLst>
              <a:ext uri="{28A0092B-C50C-407E-A947-70E740481C1C}">
                <a14:useLocalDpi xmlns:a14="http://schemas.microsoft.com/office/drawing/2010/main" val="0"/>
              </a:ext>
            </a:extLst>
          </a:blip>
          <a:srcRect l="31707" r="21865" b="13420"/>
          <a:stretch>
            <a:fillRect/>
          </a:stretch>
        </p:blipFill>
        <p:spPr>
          <a:xfrm>
            <a:off x="5867400" y="1485900"/>
            <a:ext cx="8305800" cy="7620000"/>
          </a:xfrm>
          <a:prstGeom prst="rect">
            <a:avLst/>
          </a:prstGeom>
          <a:ln w="76200">
            <a:solidFill>
              <a:srgbClr val="1C8391"/>
            </a:solidFill>
          </a:ln>
        </p:spPr>
      </p:pic>
    </p:spTree>
    <p:extLst>
      <p:ext uri="{BB962C8B-B14F-4D97-AF65-F5344CB8AC3E}">
        <p14:creationId xmlns:p14="http://schemas.microsoft.com/office/powerpoint/2010/main" val="4005464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5400000">
            <a:off x="12888876" y="-1079837"/>
            <a:ext cx="11979677" cy="1197967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5" name="TextBox 5"/>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grpSp>
        <p:nvGrpSpPr>
          <p:cNvPr id="6" name="Group 6"/>
          <p:cNvGrpSpPr/>
          <p:nvPr/>
        </p:nvGrpSpPr>
        <p:grpSpPr>
          <a:xfrm>
            <a:off x="11557211" y="1172124"/>
            <a:ext cx="5531735" cy="553173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44235" r="-5764"/>
              </a:stretch>
            </a:blipFill>
          </p:spPr>
        </p:sp>
      </p:grpSp>
      <p:grpSp>
        <p:nvGrpSpPr>
          <p:cNvPr id="8" name="Group 8"/>
          <p:cNvGrpSpPr/>
          <p:nvPr/>
        </p:nvGrpSpPr>
        <p:grpSpPr>
          <a:xfrm>
            <a:off x="9535328" y="4914899"/>
            <a:ext cx="4043766" cy="4043766"/>
            <a:chOff x="0" y="-8279"/>
            <a:chExt cx="812800" cy="812800"/>
          </a:xfr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p:grpSpPr>
        <p:sp>
          <p:nvSpPr>
            <p:cNvPr id="9" name="Freeform 9"/>
            <p:cNvSpPr/>
            <p:nvPr/>
          </p:nvSpPr>
          <p:spPr>
            <a:xfrm>
              <a:off x="0" y="-8279"/>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bg1"/>
            </a:solidFill>
          </p:spPr>
        </p:sp>
      </p:grpSp>
      <p:sp>
        <p:nvSpPr>
          <p:cNvPr id="10" name="Freeform 10"/>
          <p:cNvSpPr/>
          <p:nvPr/>
        </p:nvSpPr>
        <p:spPr>
          <a:xfrm>
            <a:off x="16256589" y="8400783"/>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6256589" y="-2999029"/>
            <a:ext cx="5770626" cy="5761762"/>
          </a:xfrm>
          <a:custGeom>
            <a:avLst/>
            <a:gdLst/>
            <a:ahLst/>
            <a:cxnLst/>
            <a:rect l="l" t="t" r="r" b="b"/>
            <a:pathLst>
              <a:path w="5770626" h="5761762">
                <a:moveTo>
                  <a:pt x="0" y="0"/>
                </a:moveTo>
                <a:lnTo>
                  <a:pt x="5770626" y="0"/>
                </a:lnTo>
                <a:lnTo>
                  <a:pt x="5770626" y="5761761"/>
                </a:lnTo>
                <a:lnTo>
                  <a:pt x="0" y="5761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738715" y="2504414"/>
            <a:ext cx="7764373" cy="923330"/>
          </a:xfrm>
          <a:prstGeom prst="rect">
            <a:avLst/>
          </a:prstGeom>
        </p:spPr>
        <p:txBody>
          <a:bodyPr lIns="0" tIns="0" rIns="0" bIns="0" rtlCol="0" anchor="t">
            <a:spAutoFit/>
          </a:bodyPr>
          <a:lstStyle/>
          <a:p>
            <a:pPr algn="l">
              <a:lnSpc>
                <a:spcPts val="7150"/>
              </a:lnSpc>
            </a:pPr>
            <a:r>
              <a:rPr lang="en-US" sz="6500" b="1" dirty="0">
                <a:solidFill>
                  <a:srgbClr val="FFFFFF"/>
                </a:solidFill>
                <a:latin typeface="Gotham Bold"/>
                <a:ea typeface="Gotham Bold"/>
                <a:cs typeface="Gotham Bold"/>
                <a:sym typeface="Gotham Bold"/>
              </a:rPr>
              <a:t>DWH</a:t>
            </a:r>
          </a:p>
        </p:txBody>
      </p:sp>
      <p:sp>
        <p:nvSpPr>
          <p:cNvPr id="13" name="TextBox 13"/>
          <p:cNvSpPr txBox="1"/>
          <p:nvPr/>
        </p:nvSpPr>
        <p:spPr>
          <a:xfrm>
            <a:off x="1738715" y="4339348"/>
            <a:ext cx="5937265" cy="1702004"/>
          </a:xfrm>
          <a:prstGeom prst="rect">
            <a:avLst/>
          </a:prstGeom>
        </p:spPr>
        <p:txBody>
          <a:bodyPr wrap="square" lIns="0" tIns="0" rIns="0" bIns="0" rtlCol="0" anchor="t">
            <a:spAutoFit/>
          </a:bodyPr>
          <a:lstStyle/>
          <a:p>
            <a:pPr>
              <a:lnSpc>
                <a:spcPts val="2660"/>
              </a:lnSpc>
            </a:pPr>
            <a:r>
              <a:rPr lang="en-US" sz="1900" dirty="0">
                <a:solidFill>
                  <a:schemeClr val="bg1"/>
                </a:solidFill>
                <a:latin typeface="Inter"/>
                <a:ea typeface="Inter"/>
              </a:rPr>
              <a:t>Data Warehouse (DWH) is a centralized repository designed for storing, managing, and analyzing large volumes of historical data from multiple sources to support business intelligence and reporting.</a:t>
            </a:r>
          </a:p>
          <a:p>
            <a:pPr algn="l">
              <a:lnSpc>
                <a:spcPts val="2660"/>
              </a:lnSpc>
            </a:pPr>
            <a:r>
              <a:rPr lang="en-US" sz="1900" dirty="0">
                <a:solidFill>
                  <a:srgbClr val="A3A5A6"/>
                </a:solidFill>
                <a:latin typeface="Inter"/>
                <a:ea typeface="Inter"/>
                <a:cs typeface="Inter"/>
                <a:sym typeface="Inter"/>
              </a:rPr>
              <a:t> </a:t>
            </a:r>
          </a:p>
        </p:txBody>
      </p:sp>
      <p:sp>
        <p:nvSpPr>
          <p:cNvPr id="14" name="TextBox 14"/>
          <p:cNvSpPr txBox="1"/>
          <p:nvPr/>
        </p:nvSpPr>
        <p:spPr>
          <a:xfrm>
            <a:off x="1774658" y="6744069"/>
            <a:ext cx="6507553" cy="1169551"/>
          </a:xfrm>
          <a:prstGeom prst="rect">
            <a:avLst/>
          </a:prstGeom>
        </p:spPr>
        <p:txBody>
          <a:bodyPr lIns="0" tIns="0" rIns="0" bIns="0" rtlCol="0" anchor="t">
            <a:spAutoFit/>
          </a:bodyPr>
          <a:lstStyle/>
          <a:p>
            <a:r>
              <a:rPr lang="en-US" sz="1900" dirty="0">
                <a:solidFill>
                  <a:schemeClr val="bg1"/>
                </a:solidFill>
                <a:latin typeface="Inter"/>
                <a:ea typeface="Inter"/>
              </a:rPr>
              <a:t>In </a:t>
            </a:r>
            <a:r>
              <a:rPr lang="en-US" sz="1900" dirty="0" err="1">
                <a:solidFill>
                  <a:schemeClr val="bg1"/>
                </a:solidFill>
                <a:latin typeface="Inter"/>
                <a:ea typeface="Inter"/>
              </a:rPr>
              <a:t>Rihla</a:t>
            </a:r>
            <a:r>
              <a:rPr lang="en-US" sz="1900" dirty="0">
                <a:solidFill>
                  <a:schemeClr val="bg1"/>
                </a:solidFill>
                <a:latin typeface="Inter"/>
                <a:ea typeface="Inter"/>
              </a:rPr>
              <a:t>, the DWH integrates data from ride-hailing trips, freight logistics, and vehicle rentals, enabling efficient querying, trend analysis, and data-driven decisions to optimize operations and pricing strategies.</a:t>
            </a:r>
          </a:p>
        </p:txBody>
      </p:sp>
      <p:pic>
        <p:nvPicPr>
          <p:cNvPr id="16" name="Picture 15" descr="A white logo with a car in a circle and arrow&#10;&#10;AI-generated content may be incorrect.">
            <a:extLst>
              <a:ext uri="{FF2B5EF4-FFF2-40B4-BE49-F238E27FC236}">
                <a16:creationId xmlns:a16="http://schemas.microsoft.com/office/drawing/2014/main" id="{E1BFC690-2340-7342-8282-E16B32CFC5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40" y="-446050"/>
            <a:ext cx="2169642" cy="2169642"/>
          </a:xfrm>
          <a:prstGeom prst="rect">
            <a:avLst/>
          </a:prstGeom>
        </p:spPr>
      </p:pic>
      <p:pic>
        <p:nvPicPr>
          <p:cNvPr id="18" name="Graphic 17" descr="Database with solid fill">
            <a:extLst>
              <a:ext uri="{FF2B5EF4-FFF2-40B4-BE49-F238E27FC236}">
                <a16:creationId xmlns:a16="http://schemas.microsoft.com/office/drawing/2014/main" id="{E63531E1-10E4-2ADE-4128-461554ED68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88476" y="5568047"/>
            <a:ext cx="2737470" cy="27374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B7F4B-CE6D-29A6-BB2B-9EA1C56DA975}"/>
            </a:ext>
          </a:extLst>
        </p:cNvPr>
        <p:cNvGrpSpPr/>
        <p:nvPr/>
      </p:nvGrpSpPr>
      <p:grpSpPr>
        <a:xfrm>
          <a:off x="0" y="0"/>
          <a:ext cx="0" cy="0"/>
          <a:chOff x="0" y="0"/>
          <a:chExt cx="0" cy="0"/>
        </a:xfrm>
      </p:grpSpPr>
      <p:grpSp>
        <p:nvGrpSpPr>
          <p:cNvPr id="11" name="Group 11">
            <a:extLst>
              <a:ext uri="{FF2B5EF4-FFF2-40B4-BE49-F238E27FC236}">
                <a16:creationId xmlns:a16="http://schemas.microsoft.com/office/drawing/2014/main" id="{87F148EE-5459-056B-3E49-F097574FEBD8}"/>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20C1714A-25E1-696B-D98E-D893CFBE61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32DEF944-45D6-B604-9B79-CC56B224AF18}"/>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8" name="TextBox 18">
            <a:extLst>
              <a:ext uri="{FF2B5EF4-FFF2-40B4-BE49-F238E27FC236}">
                <a16:creationId xmlns:a16="http://schemas.microsoft.com/office/drawing/2014/main" id="{02CC397B-3B7F-5A35-064D-AB5D80B317BA}"/>
              </a:ext>
            </a:extLst>
          </p:cNvPr>
          <p:cNvSpPr txBox="1"/>
          <p:nvPr/>
        </p:nvSpPr>
        <p:spPr>
          <a:xfrm>
            <a:off x="6904245" y="114300"/>
            <a:ext cx="6973918" cy="851772"/>
          </a:xfrm>
          <a:prstGeom prst="rect">
            <a:avLst/>
          </a:prstGeom>
        </p:spPr>
        <p:txBody>
          <a:bodyPr wrap="square" lIns="0" tIns="0" rIns="0" bIns="0" rtlCol="0" anchor="t">
            <a:spAutoFit/>
          </a:bodyPr>
          <a:lstStyle/>
          <a:p>
            <a:pPr>
              <a:lnSpc>
                <a:spcPts val="7150"/>
              </a:lnSpc>
            </a:pPr>
            <a:r>
              <a:rPr lang="en-US" sz="4800" b="1" dirty="0">
                <a:solidFill>
                  <a:schemeClr val="bg1"/>
                </a:solidFill>
              </a:rPr>
              <a:t> Galaxy Schema</a:t>
            </a:r>
            <a:endParaRPr lang="en-US" sz="4800" dirty="0">
              <a:solidFill>
                <a:schemeClr val="bg1">
                  <a:lumMod val="85000"/>
                </a:schemeClr>
              </a:solidFill>
              <a:latin typeface="Gotham Bold"/>
              <a:ea typeface="Gotham Bold"/>
              <a:cs typeface="Gotham Bold"/>
              <a:sym typeface="Gotham Bold"/>
            </a:endParaRPr>
          </a:p>
        </p:txBody>
      </p:sp>
      <p:sp>
        <p:nvSpPr>
          <p:cNvPr id="28" name="Freeform 28">
            <a:extLst>
              <a:ext uri="{FF2B5EF4-FFF2-40B4-BE49-F238E27FC236}">
                <a16:creationId xmlns:a16="http://schemas.microsoft.com/office/drawing/2014/main" id="{8CAEB53A-8EC4-275A-7384-78646D1824A7}"/>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a:extLst>
              <a:ext uri="{FF2B5EF4-FFF2-40B4-BE49-F238E27FC236}">
                <a16:creationId xmlns:a16="http://schemas.microsoft.com/office/drawing/2014/main" id="{1F117CBD-81D4-C26D-444C-7B2BCF88C516}"/>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1ED39FA9-1E6C-5028-7165-D4AAA63E76B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89" y="-495747"/>
            <a:ext cx="2169642" cy="2169642"/>
          </a:xfrm>
          <a:prstGeom prst="rect">
            <a:avLst/>
          </a:prstGeom>
        </p:spPr>
      </p:pic>
      <p:grpSp>
        <p:nvGrpSpPr>
          <p:cNvPr id="8" name="Group 7">
            <a:extLst>
              <a:ext uri="{FF2B5EF4-FFF2-40B4-BE49-F238E27FC236}">
                <a16:creationId xmlns:a16="http://schemas.microsoft.com/office/drawing/2014/main" id="{98BE7CD4-76FD-A8FD-82B8-EE484967CBC7}"/>
              </a:ext>
            </a:extLst>
          </p:cNvPr>
          <p:cNvGrpSpPr/>
          <p:nvPr/>
        </p:nvGrpSpPr>
        <p:grpSpPr>
          <a:xfrm>
            <a:off x="570681" y="1673894"/>
            <a:ext cx="13754919" cy="8346406"/>
            <a:chOff x="265881" y="1673894"/>
            <a:chExt cx="13754919" cy="8346406"/>
          </a:xfrm>
        </p:grpSpPr>
        <p:sp>
          <p:nvSpPr>
            <p:cNvPr id="5" name="Rectangle: Rounded Corners 4">
              <a:extLst>
                <a:ext uri="{FF2B5EF4-FFF2-40B4-BE49-F238E27FC236}">
                  <a16:creationId xmlns:a16="http://schemas.microsoft.com/office/drawing/2014/main" id="{618AD5A4-82CA-8FEB-8B5A-AC4E1625E9E1}"/>
                </a:ext>
              </a:extLst>
            </p:cNvPr>
            <p:cNvSpPr/>
            <p:nvPr/>
          </p:nvSpPr>
          <p:spPr>
            <a:xfrm>
              <a:off x="265881" y="1673894"/>
              <a:ext cx="13754919" cy="8346406"/>
            </a:xfrm>
            <a:prstGeom prst="roundRect">
              <a:avLst>
                <a:gd name="adj" fmla="val 4975"/>
              </a:avLst>
            </a:prstGeom>
            <a:solidFill>
              <a:srgbClr val="1C83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computer screen shot of a diagram">
              <a:extLst>
                <a:ext uri="{FF2B5EF4-FFF2-40B4-BE49-F238E27FC236}">
                  <a16:creationId xmlns:a16="http://schemas.microsoft.com/office/drawing/2014/main" id="{20A91ED6-0EC0-E36D-38D3-D33EEB7112BC}"/>
                </a:ext>
              </a:extLst>
            </p:cNvPr>
            <p:cNvPicPr>
              <a:picLocks noChangeAspect="1"/>
            </p:cNvPicPr>
            <p:nvPr/>
          </p:nvPicPr>
          <p:blipFill rotWithShape="1">
            <a:blip r:embed="rId7">
              <a:extLst>
                <a:ext uri="{28A0092B-C50C-407E-A947-70E740481C1C}">
                  <a14:useLocalDpi xmlns:a14="http://schemas.microsoft.com/office/drawing/2010/main" val="0"/>
                </a:ext>
              </a:extLst>
            </a:blip>
            <a:srcRect l="16985" t="12411" r="18321" b="12519"/>
            <a:stretch>
              <a:fillRect/>
            </a:stretch>
          </p:blipFill>
          <p:spPr>
            <a:xfrm>
              <a:off x="438369" y="1876378"/>
              <a:ext cx="13439794" cy="7967242"/>
            </a:xfrm>
            <a:prstGeom prst="rect">
              <a:avLst/>
            </a:prstGeom>
            <a:ln>
              <a:solidFill>
                <a:srgbClr val="005C8B"/>
              </a:solidFill>
            </a:ln>
          </p:spPr>
        </p:pic>
      </p:grpSp>
      <p:sp>
        <p:nvSpPr>
          <p:cNvPr id="7" name="TextBox 18">
            <a:extLst>
              <a:ext uri="{FF2B5EF4-FFF2-40B4-BE49-F238E27FC236}">
                <a16:creationId xmlns:a16="http://schemas.microsoft.com/office/drawing/2014/main" id="{5DACE06B-C547-4716-7850-76D68DCFA80A}"/>
              </a:ext>
            </a:extLst>
          </p:cNvPr>
          <p:cNvSpPr txBox="1"/>
          <p:nvPr/>
        </p:nvSpPr>
        <p:spPr>
          <a:xfrm>
            <a:off x="14630400" y="4717614"/>
            <a:ext cx="4154518" cy="851772"/>
          </a:xfrm>
          <a:prstGeom prst="rect">
            <a:avLst/>
          </a:prstGeom>
        </p:spPr>
        <p:txBody>
          <a:bodyPr wrap="square" lIns="0" tIns="0" rIns="0" bIns="0" rtlCol="0" anchor="t">
            <a:spAutoFit/>
          </a:bodyPr>
          <a:lstStyle/>
          <a:p>
            <a:pPr>
              <a:lnSpc>
                <a:spcPts val="7150"/>
              </a:lnSpc>
            </a:pPr>
            <a:r>
              <a:rPr lang="en-US" sz="4800" b="1" dirty="0">
                <a:solidFill>
                  <a:schemeClr val="bg1"/>
                </a:solidFill>
              </a:rPr>
              <a:t>5 Fact tables</a:t>
            </a:r>
            <a:endParaRPr lang="en-US" sz="4800" dirty="0">
              <a:solidFill>
                <a:schemeClr val="bg1">
                  <a:lumMod val="85000"/>
                </a:schemeClr>
              </a:solidFill>
              <a:latin typeface="Gotham Bold"/>
              <a:ea typeface="Gotham Bold"/>
              <a:cs typeface="Gotham Bold"/>
              <a:sym typeface="Gotham Bold"/>
            </a:endParaRPr>
          </a:p>
        </p:txBody>
      </p:sp>
    </p:spTree>
    <p:extLst>
      <p:ext uri="{BB962C8B-B14F-4D97-AF65-F5344CB8AC3E}">
        <p14:creationId xmlns:p14="http://schemas.microsoft.com/office/powerpoint/2010/main" val="3206545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751310">
            <a:off x="-880235" y="6737493"/>
            <a:ext cx="4541991" cy="453111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4" name="TextBox 4"/>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5" name="Freeform 5"/>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4617566" y="2554141"/>
            <a:ext cx="5770626" cy="5761762"/>
          </a:xfrm>
          <a:custGeom>
            <a:avLst/>
            <a:gdLst/>
            <a:ahLst/>
            <a:cxnLst/>
            <a:rect l="l" t="t" r="r" b="b"/>
            <a:pathLst>
              <a:path w="5770626" h="5761762">
                <a:moveTo>
                  <a:pt x="0" y="0"/>
                </a:moveTo>
                <a:lnTo>
                  <a:pt x="5770626" y="0"/>
                </a:lnTo>
                <a:lnTo>
                  <a:pt x="5770626" y="5761761"/>
                </a:lnTo>
                <a:lnTo>
                  <a:pt x="0" y="57617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4028014" y="4026595"/>
            <a:ext cx="3202932" cy="1426500"/>
          </a:xfrm>
          <a:custGeom>
            <a:avLst/>
            <a:gdLst/>
            <a:ahLst/>
            <a:cxnLst/>
            <a:rect l="l" t="t" r="r" b="b"/>
            <a:pathLst>
              <a:path w="3202932" h="1426500">
                <a:moveTo>
                  <a:pt x="0" y="0"/>
                </a:moveTo>
                <a:lnTo>
                  <a:pt x="3202932" y="0"/>
                </a:lnTo>
                <a:lnTo>
                  <a:pt x="3202932" y="1426500"/>
                </a:lnTo>
                <a:lnTo>
                  <a:pt x="0" y="1426500"/>
                </a:lnTo>
                <a:lnTo>
                  <a:pt x="0" y="0"/>
                </a:lnTo>
                <a:close/>
              </a:path>
            </a:pathLst>
          </a:custGeom>
          <a:blipFill>
            <a:blip r:embed="rId6">
              <a:extLst>
                <a:ext uri="{96DAC541-7B7A-43D3-8B79-37D633B846F1}">
                  <asvg:svgBlip xmlns:asvg="http://schemas.microsoft.com/office/drawing/2016/SVG/main" r:embed="rId7"/>
                </a:ext>
              </a:extLst>
            </a:blip>
            <a:stretch>
              <a:fillRect l="-20111" r="-104976" b="-456907"/>
            </a:stretch>
          </a:blipFill>
        </p:spPr>
      </p:sp>
      <p:grpSp>
        <p:nvGrpSpPr>
          <p:cNvPr id="8" name="Group 8"/>
          <p:cNvGrpSpPr>
            <a:grpSpLocks noChangeAspect="1"/>
          </p:cNvGrpSpPr>
          <p:nvPr/>
        </p:nvGrpSpPr>
        <p:grpSpPr>
          <a:xfrm>
            <a:off x="6392954" y="3171993"/>
            <a:ext cx="2367393" cy="2367393"/>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FFFFFF"/>
            </a:solidFill>
          </p:spPr>
          <p:txBody>
            <a:bodyPr/>
            <a:lstStyle/>
            <a:p>
              <a:endParaRPr lang="en-US"/>
            </a:p>
          </p:txBody>
        </p:sp>
        <p:sp>
          <p:nvSpPr>
            <p:cNvPr id="10" name="Freeform 10"/>
            <p:cNvSpPr/>
            <p:nvPr/>
          </p:nvSpPr>
          <p:spPr>
            <a:xfrm>
              <a:off x="353170" y="392401"/>
              <a:ext cx="5643663" cy="5618535"/>
            </a:xfrm>
            <a:custGeom>
              <a:avLst/>
              <a:gdLst/>
              <a:ahLst/>
              <a:cxnLst/>
              <a:rect l="l" t="t" r="r" b="b"/>
              <a:pathLst>
                <a:path w="5643663" h="5618536">
                  <a:moveTo>
                    <a:pt x="2821831" y="28"/>
                  </a:moveTo>
                  <a:cubicBezTo>
                    <a:pt x="1815193" y="-4474"/>
                    <a:pt x="883090" y="529978"/>
                    <a:pt x="378467" y="1401009"/>
                  </a:cubicBezTo>
                  <a:cubicBezTo>
                    <a:pt x="-126156" y="2272040"/>
                    <a:pt x="-126156" y="3346496"/>
                    <a:pt x="378467" y="4217527"/>
                  </a:cubicBezTo>
                  <a:cubicBezTo>
                    <a:pt x="883090" y="5088558"/>
                    <a:pt x="1815193" y="5623010"/>
                    <a:pt x="2821831" y="5618508"/>
                  </a:cubicBezTo>
                  <a:cubicBezTo>
                    <a:pt x="3828469" y="5623010"/>
                    <a:pt x="4760572" y="5088558"/>
                    <a:pt x="5265195" y="4217527"/>
                  </a:cubicBezTo>
                  <a:cubicBezTo>
                    <a:pt x="5769818" y="3346496"/>
                    <a:pt x="5769818" y="2272040"/>
                    <a:pt x="5265195" y="1401009"/>
                  </a:cubicBezTo>
                  <a:cubicBezTo>
                    <a:pt x="4760572" y="529977"/>
                    <a:pt x="3828469" y="-4474"/>
                    <a:pt x="2821831" y="28"/>
                  </a:cubicBezTo>
                  <a:close/>
                </a:path>
              </a:pathLst>
            </a:custGeom>
            <a:blipFill>
              <a:blip r:embed="rId8"/>
              <a:stretch>
                <a:fillRect l="-36254" t="-5372" r="-25445" b="-2909"/>
              </a:stretch>
            </a:blipFill>
          </p:spPr>
          <p:txBody>
            <a:bodyPr/>
            <a:lstStyle/>
            <a:p>
              <a:endParaRPr lang="en-US" dirty="0"/>
            </a:p>
          </p:txBody>
        </p:sp>
      </p:grpSp>
      <p:sp>
        <p:nvSpPr>
          <p:cNvPr id="11" name="Freeform 11"/>
          <p:cNvSpPr/>
          <p:nvPr/>
        </p:nvSpPr>
        <p:spPr>
          <a:xfrm>
            <a:off x="9488371" y="4026595"/>
            <a:ext cx="3202932" cy="1426500"/>
          </a:xfrm>
          <a:custGeom>
            <a:avLst/>
            <a:gdLst/>
            <a:ahLst/>
            <a:cxnLst/>
            <a:rect l="l" t="t" r="r" b="b"/>
            <a:pathLst>
              <a:path w="3202932" h="1426500">
                <a:moveTo>
                  <a:pt x="0" y="0"/>
                </a:moveTo>
                <a:lnTo>
                  <a:pt x="3202932" y="0"/>
                </a:lnTo>
                <a:lnTo>
                  <a:pt x="3202932" y="1426500"/>
                </a:lnTo>
                <a:lnTo>
                  <a:pt x="0" y="1426500"/>
                </a:lnTo>
                <a:lnTo>
                  <a:pt x="0" y="0"/>
                </a:lnTo>
                <a:close/>
              </a:path>
            </a:pathLst>
          </a:custGeom>
          <a:blipFill>
            <a:blip r:embed="rId6">
              <a:extLst>
                <a:ext uri="{96DAC541-7B7A-43D3-8B79-37D633B846F1}">
                  <asvg:svgBlip xmlns:asvg="http://schemas.microsoft.com/office/drawing/2016/SVG/main" r:embed="rId7"/>
                </a:ext>
              </a:extLst>
            </a:blip>
            <a:stretch>
              <a:fillRect l="-20111" r="-104976" b="-456907"/>
            </a:stretch>
          </a:blipFill>
        </p:spPr>
      </p:sp>
      <p:sp>
        <p:nvSpPr>
          <p:cNvPr id="13" name="Freeform 13"/>
          <p:cNvSpPr/>
          <p:nvPr/>
        </p:nvSpPr>
        <p:spPr>
          <a:xfrm>
            <a:off x="11892592" y="3085702"/>
            <a:ext cx="2367393" cy="2367393"/>
          </a:xfrm>
          <a:custGeom>
            <a:avLst/>
            <a:gdLst/>
            <a:ahLst/>
            <a:cxnLst/>
            <a:rect l="l" t="t" r="r" b="b"/>
            <a:pathLst>
              <a:path w="6350000" h="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FFFFFF"/>
          </a:solidFill>
        </p:spPr>
      </p:sp>
      <p:sp>
        <p:nvSpPr>
          <p:cNvPr id="15" name="Freeform 15"/>
          <p:cNvSpPr/>
          <p:nvPr/>
        </p:nvSpPr>
        <p:spPr>
          <a:xfrm>
            <a:off x="4028014" y="6925549"/>
            <a:ext cx="3202932" cy="1426500"/>
          </a:xfrm>
          <a:custGeom>
            <a:avLst/>
            <a:gdLst/>
            <a:ahLst/>
            <a:cxnLst/>
            <a:rect l="l" t="t" r="r" b="b"/>
            <a:pathLst>
              <a:path w="3202932" h="1426500">
                <a:moveTo>
                  <a:pt x="0" y="0"/>
                </a:moveTo>
                <a:lnTo>
                  <a:pt x="3202932" y="0"/>
                </a:lnTo>
                <a:lnTo>
                  <a:pt x="3202932" y="1426500"/>
                </a:lnTo>
                <a:lnTo>
                  <a:pt x="0" y="1426500"/>
                </a:lnTo>
                <a:lnTo>
                  <a:pt x="0" y="0"/>
                </a:lnTo>
                <a:close/>
              </a:path>
            </a:pathLst>
          </a:custGeom>
          <a:blipFill>
            <a:blip r:embed="rId6">
              <a:extLst>
                <a:ext uri="{96DAC541-7B7A-43D3-8B79-37D633B846F1}">
                  <asvg:svgBlip xmlns:asvg="http://schemas.microsoft.com/office/drawing/2016/SVG/main" r:embed="rId7"/>
                </a:ext>
              </a:extLst>
            </a:blip>
            <a:stretch>
              <a:fillRect l="-20111" r="-104976" b="-456907"/>
            </a:stretch>
          </a:blipFill>
        </p:spPr>
      </p:sp>
      <p:sp>
        <p:nvSpPr>
          <p:cNvPr id="17" name="Freeform 17"/>
          <p:cNvSpPr/>
          <p:nvPr/>
        </p:nvSpPr>
        <p:spPr>
          <a:xfrm>
            <a:off x="6436322" y="5984655"/>
            <a:ext cx="2367393" cy="2367393"/>
          </a:xfrm>
          <a:custGeom>
            <a:avLst/>
            <a:gdLst/>
            <a:ahLst/>
            <a:cxnLst/>
            <a:rect l="l" t="t" r="r" b="b"/>
            <a:pathLst>
              <a:path w="6350000" h="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FFFFFF"/>
          </a:solidFill>
        </p:spPr>
      </p:sp>
      <p:sp>
        <p:nvSpPr>
          <p:cNvPr id="19" name="Freeform 19"/>
          <p:cNvSpPr/>
          <p:nvPr/>
        </p:nvSpPr>
        <p:spPr>
          <a:xfrm>
            <a:off x="9488371" y="6925549"/>
            <a:ext cx="3202932" cy="1426500"/>
          </a:xfrm>
          <a:custGeom>
            <a:avLst/>
            <a:gdLst/>
            <a:ahLst/>
            <a:cxnLst/>
            <a:rect l="l" t="t" r="r" b="b"/>
            <a:pathLst>
              <a:path w="3202932" h="1426500">
                <a:moveTo>
                  <a:pt x="0" y="0"/>
                </a:moveTo>
                <a:lnTo>
                  <a:pt x="3202932" y="0"/>
                </a:lnTo>
                <a:lnTo>
                  <a:pt x="3202932" y="1426500"/>
                </a:lnTo>
                <a:lnTo>
                  <a:pt x="0" y="1426500"/>
                </a:lnTo>
                <a:lnTo>
                  <a:pt x="0" y="0"/>
                </a:lnTo>
                <a:close/>
              </a:path>
            </a:pathLst>
          </a:custGeom>
          <a:blipFill>
            <a:blip r:embed="rId6">
              <a:extLst>
                <a:ext uri="{96DAC541-7B7A-43D3-8B79-37D633B846F1}">
                  <asvg:svgBlip xmlns:asvg="http://schemas.microsoft.com/office/drawing/2016/SVG/main" r:embed="rId7"/>
                </a:ext>
              </a:extLst>
            </a:blip>
            <a:stretch>
              <a:fillRect l="-20111" r="-104976" b="-456907"/>
            </a:stretch>
          </a:blipFill>
        </p:spPr>
      </p:sp>
      <p:sp>
        <p:nvSpPr>
          <p:cNvPr id="21" name="Freeform 21"/>
          <p:cNvSpPr/>
          <p:nvPr/>
        </p:nvSpPr>
        <p:spPr>
          <a:xfrm>
            <a:off x="11892592" y="5984655"/>
            <a:ext cx="2367393" cy="2367393"/>
          </a:xfrm>
          <a:custGeom>
            <a:avLst/>
            <a:gdLst/>
            <a:ahLst/>
            <a:cxnLst/>
            <a:rect l="l" t="t" r="r" b="b"/>
            <a:pathLst>
              <a:path w="6350000" h="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FFFFFF"/>
          </a:solidFill>
        </p:spPr>
      </p:sp>
      <p:sp>
        <p:nvSpPr>
          <p:cNvPr id="22" name="Freeform 22"/>
          <p:cNvSpPr/>
          <p:nvPr/>
        </p:nvSpPr>
        <p:spPr>
          <a:xfrm>
            <a:off x="12024260" y="6130949"/>
            <a:ext cx="2104058" cy="2094690"/>
          </a:xfrm>
          <a:custGeom>
            <a:avLst/>
            <a:gdLst/>
            <a:ahLst/>
            <a:cxnLst/>
            <a:rect l="l" t="t" r="r" b="b"/>
            <a:pathLst>
              <a:path w="5643663" h="5618536">
                <a:moveTo>
                  <a:pt x="2821831" y="28"/>
                </a:moveTo>
                <a:cubicBezTo>
                  <a:pt x="1815193" y="-4474"/>
                  <a:pt x="883090" y="529978"/>
                  <a:pt x="378467" y="1401009"/>
                </a:cubicBezTo>
                <a:cubicBezTo>
                  <a:pt x="-126156" y="2272040"/>
                  <a:pt x="-126156" y="3346496"/>
                  <a:pt x="378467" y="4217527"/>
                </a:cubicBezTo>
                <a:cubicBezTo>
                  <a:pt x="883090" y="5088558"/>
                  <a:pt x="1815193" y="5623010"/>
                  <a:pt x="2821831" y="5618508"/>
                </a:cubicBezTo>
                <a:cubicBezTo>
                  <a:pt x="3828469" y="5623010"/>
                  <a:pt x="4760572" y="5088558"/>
                  <a:pt x="5265195" y="4217527"/>
                </a:cubicBezTo>
                <a:cubicBezTo>
                  <a:pt x="5769818" y="3346496"/>
                  <a:pt x="5769818" y="2272040"/>
                  <a:pt x="5265195" y="1401009"/>
                </a:cubicBezTo>
                <a:cubicBezTo>
                  <a:pt x="4760572" y="529977"/>
                  <a:pt x="3828469" y="-4474"/>
                  <a:pt x="2821831" y="28"/>
                </a:cubicBezTo>
                <a:close/>
              </a:path>
            </a:pathLst>
          </a:custGeom>
          <a:blipFill>
            <a:blip r:embed="rId9"/>
            <a:stretch>
              <a:fillRect l="-36522" r="-32255" b="-12315"/>
            </a:stretch>
          </a:blipFill>
        </p:spPr>
      </p:sp>
      <p:sp>
        <p:nvSpPr>
          <p:cNvPr id="23" name="TextBox 23"/>
          <p:cNvSpPr txBox="1"/>
          <p:nvPr/>
        </p:nvSpPr>
        <p:spPr>
          <a:xfrm>
            <a:off x="2030428" y="385549"/>
            <a:ext cx="14915886" cy="1527765"/>
          </a:xfrm>
          <a:prstGeom prst="rect">
            <a:avLst/>
          </a:prstGeom>
        </p:spPr>
        <p:txBody>
          <a:bodyPr lIns="0" tIns="0" rIns="0" bIns="0" rtlCol="0" anchor="t">
            <a:spAutoFit/>
          </a:bodyPr>
          <a:lstStyle/>
          <a:p>
            <a:pPr algn="ctr">
              <a:lnSpc>
                <a:spcPts val="10975"/>
              </a:lnSpc>
            </a:pPr>
            <a:r>
              <a:rPr lang="en-US" sz="12762" b="1" spc="-765" dirty="0">
                <a:solidFill>
                  <a:srgbClr val="FFFFFF"/>
                </a:solidFill>
                <a:latin typeface="Aileron Bold"/>
                <a:ea typeface="Aileron Bold"/>
                <a:cs typeface="Aileron Bold"/>
                <a:sym typeface="Aileron Bold"/>
              </a:rPr>
              <a:t>Our Team Members</a:t>
            </a:r>
          </a:p>
        </p:txBody>
      </p:sp>
      <p:sp>
        <p:nvSpPr>
          <p:cNvPr id="24" name="TextBox 24"/>
          <p:cNvSpPr txBox="1"/>
          <p:nvPr/>
        </p:nvSpPr>
        <p:spPr>
          <a:xfrm>
            <a:off x="4541915" y="4297443"/>
            <a:ext cx="2030018" cy="596061"/>
          </a:xfrm>
          <a:prstGeom prst="rect">
            <a:avLst/>
          </a:prstGeom>
        </p:spPr>
        <p:txBody>
          <a:bodyPr lIns="0" tIns="0" rIns="0" bIns="0" rtlCol="0" anchor="t">
            <a:spAutoFit/>
          </a:bodyPr>
          <a:lstStyle/>
          <a:p>
            <a:pPr algn="l">
              <a:lnSpc>
                <a:spcPts val="2330"/>
              </a:lnSpc>
            </a:pPr>
            <a:r>
              <a:rPr lang="en-US" sz="2709" b="1" spc="-162" dirty="0">
                <a:solidFill>
                  <a:srgbClr val="0097B2"/>
                </a:solidFill>
                <a:latin typeface="Aileron Bold"/>
                <a:ea typeface="Aileron Bold"/>
                <a:cs typeface="Aileron Bold"/>
                <a:sym typeface="Aileron Bold"/>
              </a:rPr>
              <a:t>Mohamed Khaled</a:t>
            </a:r>
          </a:p>
        </p:txBody>
      </p:sp>
      <p:sp>
        <p:nvSpPr>
          <p:cNvPr id="25" name="TextBox 25"/>
          <p:cNvSpPr txBox="1"/>
          <p:nvPr/>
        </p:nvSpPr>
        <p:spPr>
          <a:xfrm>
            <a:off x="4541915" y="4985663"/>
            <a:ext cx="1804657" cy="261610"/>
          </a:xfrm>
          <a:prstGeom prst="rect">
            <a:avLst/>
          </a:prstGeom>
        </p:spPr>
        <p:txBody>
          <a:bodyPr lIns="0" tIns="0" rIns="0" bIns="0" rtlCol="0" anchor="t">
            <a:spAutoFit/>
          </a:bodyPr>
          <a:lstStyle/>
          <a:p>
            <a:pPr algn="l">
              <a:lnSpc>
                <a:spcPts val="2019"/>
              </a:lnSpc>
            </a:pPr>
            <a:r>
              <a:rPr lang="en-US" sz="2348" dirty="0">
                <a:solidFill>
                  <a:srgbClr val="0097B2"/>
                </a:solidFill>
                <a:latin typeface="Aileron"/>
                <a:ea typeface="Aileron"/>
                <a:cs typeface="Aileron"/>
                <a:sym typeface="Aileron"/>
              </a:rPr>
              <a:t>Bi Developer</a:t>
            </a:r>
          </a:p>
        </p:txBody>
      </p:sp>
      <p:sp>
        <p:nvSpPr>
          <p:cNvPr id="26" name="TextBox 26"/>
          <p:cNvSpPr txBox="1"/>
          <p:nvPr/>
        </p:nvSpPr>
        <p:spPr>
          <a:xfrm>
            <a:off x="10002272" y="4297443"/>
            <a:ext cx="2030018" cy="596061"/>
          </a:xfrm>
          <a:prstGeom prst="rect">
            <a:avLst/>
          </a:prstGeom>
        </p:spPr>
        <p:txBody>
          <a:bodyPr lIns="0" tIns="0" rIns="0" bIns="0" rtlCol="0" anchor="t">
            <a:spAutoFit/>
          </a:bodyPr>
          <a:lstStyle/>
          <a:p>
            <a:pPr algn="l">
              <a:lnSpc>
                <a:spcPts val="2330"/>
              </a:lnSpc>
            </a:pPr>
            <a:r>
              <a:rPr lang="en-US" sz="2709" b="1" spc="-162" dirty="0">
                <a:solidFill>
                  <a:srgbClr val="0097B2"/>
                </a:solidFill>
                <a:latin typeface="Aileron Bold"/>
                <a:ea typeface="Aileron Bold"/>
                <a:cs typeface="Aileron Bold"/>
                <a:sym typeface="Aileron Bold"/>
              </a:rPr>
              <a:t>Ahmed  Ashraf</a:t>
            </a:r>
          </a:p>
        </p:txBody>
      </p:sp>
      <p:sp>
        <p:nvSpPr>
          <p:cNvPr id="27" name="TextBox 27"/>
          <p:cNvSpPr txBox="1"/>
          <p:nvPr/>
        </p:nvSpPr>
        <p:spPr>
          <a:xfrm>
            <a:off x="10002272" y="4985663"/>
            <a:ext cx="1804657" cy="518091"/>
          </a:xfrm>
          <a:prstGeom prst="rect">
            <a:avLst/>
          </a:prstGeom>
        </p:spPr>
        <p:txBody>
          <a:bodyPr lIns="0" tIns="0" rIns="0" bIns="0" rtlCol="0" anchor="t">
            <a:spAutoFit/>
          </a:bodyPr>
          <a:lstStyle/>
          <a:p>
            <a:pPr>
              <a:lnSpc>
                <a:spcPts val="2019"/>
              </a:lnSpc>
            </a:pPr>
            <a:r>
              <a:rPr lang="en-US" sz="2348" dirty="0">
                <a:solidFill>
                  <a:srgbClr val="0097B2"/>
                </a:solidFill>
                <a:latin typeface="Aileron"/>
                <a:ea typeface="Aileron"/>
                <a:cs typeface="Aileron"/>
                <a:sym typeface="Aileron"/>
              </a:rPr>
              <a:t>Bi Developer</a:t>
            </a:r>
          </a:p>
          <a:p>
            <a:pPr algn="l">
              <a:lnSpc>
                <a:spcPts val="2019"/>
              </a:lnSpc>
            </a:pPr>
            <a:endParaRPr lang="en-US" sz="2348" dirty="0">
              <a:solidFill>
                <a:srgbClr val="0097B2"/>
              </a:solidFill>
              <a:latin typeface="Aileron"/>
              <a:ea typeface="Aileron"/>
              <a:cs typeface="Aileron"/>
              <a:sym typeface="Aileron"/>
            </a:endParaRPr>
          </a:p>
        </p:txBody>
      </p:sp>
      <p:sp>
        <p:nvSpPr>
          <p:cNvPr id="28" name="TextBox 28"/>
          <p:cNvSpPr txBox="1"/>
          <p:nvPr/>
        </p:nvSpPr>
        <p:spPr>
          <a:xfrm>
            <a:off x="4541915" y="7196396"/>
            <a:ext cx="2030018" cy="596061"/>
          </a:xfrm>
          <a:prstGeom prst="rect">
            <a:avLst/>
          </a:prstGeom>
        </p:spPr>
        <p:txBody>
          <a:bodyPr lIns="0" tIns="0" rIns="0" bIns="0" rtlCol="0" anchor="t">
            <a:spAutoFit/>
          </a:bodyPr>
          <a:lstStyle/>
          <a:p>
            <a:pPr algn="l">
              <a:lnSpc>
                <a:spcPts val="2330"/>
              </a:lnSpc>
            </a:pPr>
            <a:r>
              <a:rPr lang="en-US" sz="2709" b="1" spc="-162" dirty="0">
                <a:solidFill>
                  <a:srgbClr val="0097B2"/>
                </a:solidFill>
                <a:latin typeface="Aileron Bold"/>
                <a:ea typeface="Aileron Bold"/>
                <a:cs typeface="Aileron Bold"/>
                <a:sym typeface="Aileron Bold"/>
              </a:rPr>
              <a:t>Asmaa </a:t>
            </a:r>
          </a:p>
          <a:p>
            <a:pPr algn="l">
              <a:lnSpc>
                <a:spcPts val="2330"/>
              </a:lnSpc>
            </a:pPr>
            <a:r>
              <a:rPr lang="en-US" sz="2709" b="1" spc="-162" dirty="0">
                <a:solidFill>
                  <a:srgbClr val="0097B2"/>
                </a:solidFill>
                <a:latin typeface="Aileron Bold"/>
                <a:ea typeface="Aileron Bold"/>
                <a:cs typeface="Aileron Bold"/>
                <a:sym typeface="Aileron Bold"/>
              </a:rPr>
              <a:t>Salah</a:t>
            </a:r>
          </a:p>
        </p:txBody>
      </p:sp>
      <p:sp>
        <p:nvSpPr>
          <p:cNvPr id="29" name="TextBox 29"/>
          <p:cNvSpPr txBox="1"/>
          <p:nvPr/>
        </p:nvSpPr>
        <p:spPr>
          <a:xfrm>
            <a:off x="4541915" y="7884617"/>
            <a:ext cx="1804657" cy="518091"/>
          </a:xfrm>
          <a:prstGeom prst="rect">
            <a:avLst/>
          </a:prstGeom>
        </p:spPr>
        <p:txBody>
          <a:bodyPr lIns="0" tIns="0" rIns="0" bIns="0" rtlCol="0" anchor="t">
            <a:spAutoFit/>
          </a:bodyPr>
          <a:lstStyle/>
          <a:p>
            <a:pPr>
              <a:lnSpc>
                <a:spcPts val="2019"/>
              </a:lnSpc>
            </a:pPr>
            <a:r>
              <a:rPr lang="en-US" sz="2348" dirty="0">
                <a:solidFill>
                  <a:srgbClr val="0097B2"/>
                </a:solidFill>
                <a:latin typeface="Aileron"/>
                <a:ea typeface="Aileron"/>
                <a:cs typeface="Aileron"/>
                <a:sym typeface="Aileron"/>
              </a:rPr>
              <a:t>Bi Developer</a:t>
            </a:r>
          </a:p>
          <a:p>
            <a:pPr algn="l">
              <a:lnSpc>
                <a:spcPts val="2019"/>
              </a:lnSpc>
            </a:pPr>
            <a:endParaRPr lang="en-US" sz="2348" dirty="0">
              <a:solidFill>
                <a:srgbClr val="0097B2"/>
              </a:solidFill>
              <a:latin typeface="Aileron"/>
              <a:ea typeface="Aileron"/>
              <a:cs typeface="Aileron"/>
              <a:sym typeface="Aileron"/>
            </a:endParaRPr>
          </a:p>
        </p:txBody>
      </p:sp>
      <p:sp>
        <p:nvSpPr>
          <p:cNvPr id="30" name="TextBox 30"/>
          <p:cNvSpPr txBox="1"/>
          <p:nvPr/>
        </p:nvSpPr>
        <p:spPr>
          <a:xfrm>
            <a:off x="10002272" y="7196396"/>
            <a:ext cx="2030018" cy="596061"/>
          </a:xfrm>
          <a:prstGeom prst="rect">
            <a:avLst/>
          </a:prstGeom>
        </p:spPr>
        <p:txBody>
          <a:bodyPr lIns="0" tIns="0" rIns="0" bIns="0" rtlCol="0" anchor="t">
            <a:spAutoFit/>
          </a:bodyPr>
          <a:lstStyle/>
          <a:p>
            <a:pPr algn="l">
              <a:lnSpc>
                <a:spcPts val="2330"/>
              </a:lnSpc>
            </a:pPr>
            <a:r>
              <a:rPr lang="en-US" sz="2709" b="1" spc="-162" dirty="0">
                <a:solidFill>
                  <a:srgbClr val="0097B2"/>
                </a:solidFill>
                <a:latin typeface="Aileron Bold"/>
                <a:ea typeface="Aileron Bold"/>
                <a:cs typeface="Aileron Bold"/>
                <a:sym typeface="Aileron Bold"/>
              </a:rPr>
              <a:t>Ahmed Hamdan</a:t>
            </a:r>
          </a:p>
        </p:txBody>
      </p:sp>
      <p:sp>
        <p:nvSpPr>
          <p:cNvPr id="31" name="TextBox 31"/>
          <p:cNvSpPr txBox="1"/>
          <p:nvPr/>
        </p:nvSpPr>
        <p:spPr>
          <a:xfrm>
            <a:off x="10002272" y="7884617"/>
            <a:ext cx="2581897" cy="256480"/>
          </a:xfrm>
          <a:prstGeom prst="rect">
            <a:avLst/>
          </a:prstGeom>
        </p:spPr>
        <p:txBody>
          <a:bodyPr lIns="0" tIns="0" rIns="0" bIns="0" rtlCol="0" anchor="t">
            <a:spAutoFit/>
          </a:bodyPr>
          <a:lstStyle/>
          <a:p>
            <a:pPr>
              <a:lnSpc>
                <a:spcPts val="2019"/>
              </a:lnSpc>
            </a:pPr>
            <a:r>
              <a:rPr lang="en-US" sz="2000" dirty="0">
                <a:solidFill>
                  <a:srgbClr val="0097B2"/>
                </a:solidFill>
                <a:latin typeface="Aileron"/>
                <a:ea typeface="Aileron"/>
                <a:cs typeface="Aileron"/>
                <a:sym typeface="Aileron"/>
              </a:rPr>
              <a:t>Bi Developer</a:t>
            </a:r>
          </a:p>
        </p:txBody>
      </p:sp>
      <p:sp>
        <p:nvSpPr>
          <p:cNvPr id="39" name="Oval 38">
            <a:extLst>
              <a:ext uri="{FF2B5EF4-FFF2-40B4-BE49-F238E27FC236}">
                <a16:creationId xmlns:a16="http://schemas.microsoft.com/office/drawing/2014/main" id="{5CA3961E-BE73-6293-0C6D-DD5C0C3F7490}"/>
              </a:ext>
            </a:extLst>
          </p:cNvPr>
          <p:cNvSpPr/>
          <p:nvPr/>
        </p:nvSpPr>
        <p:spPr>
          <a:xfrm>
            <a:off x="11986369" y="6080869"/>
            <a:ext cx="2186831" cy="2186831"/>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09FA3CA-ADE9-DD36-5A7B-392E77E48D2B}"/>
              </a:ext>
            </a:extLst>
          </p:cNvPr>
          <p:cNvSpPr/>
          <p:nvPr/>
        </p:nvSpPr>
        <p:spPr>
          <a:xfrm>
            <a:off x="6525002" y="6044839"/>
            <a:ext cx="2186831" cy="2186831"/>
          </a:xfrm>
          <a:prstGeom prst="ellipse">
            <a:avLst/>
          </a:prstGeom>
          <a:blipFill dpi="0" rotWithShape="1">
            <a:blip r:embed="rId11">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B11D52C-8F4C-913B-5275-678C49E67439}"/>
              </a:ext>
            </a:extLst>
          </p:cNvPr>
          <p:cNvSpPr/>
          <p:nvPr/>
        </p:nvSpPr>
        <p:spPr>
          <a:xfrm>
            <a:off x="11983838" y="3162300"/>
            <a:ext cx="2186831" cy="2186831"/>
          </a:xfrm>
          <a:prstGeom prst="ellipse">
            <a:avLst/>
          </a:prstGeom>
          <a:blipFill dpi="0" rotWithShape="1">
            <a:blip r:embed="rId12" cstate="print">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erson wearing glasses and a suit&#10;&#10;AI-generated content may be incorrect.">
            <a:extLst>
              <a:ext uri="{FF2B5EF4-FFF2-40B4-BE49-F238E27FC236}">
                <a16:creationId xmlns:a16="http://schemas.microsoft.com/office/drawing/2014/main" id="{7DDC8423-A495-A8DB-BF99-4C8762AC63A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83297" y="3267669"/>
            <a:ext cx="2174105" cy="217410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0571E-774E-E434-2E77-82EE50BD7ED7}"/>
            </a:ext>
          </a:extLst>
        </p:cNvPr>
        <p:cNvGrpSpPr/>
        <p:nvPr/>
      </p:nvGrpSpPr>
      <p:grpSpPr>
        <a:xfrm>
          <a:off x="0" y="0"/>
          <a:ext cx="0" cy="0"/>
          <a:chOff x="0" y="0"/>
          <a:chExt cx="0" cy="0"/>
        </a:xfrm>
      </p:grpSpPr>
      <p:grpSp>
        <p:nvGrpSpPr>
          <p:cNvPr id="11" name="Group 11">
            <a:extLst>
              <a:ext uri="{FF2B5EF4-FFF2-40B4-BE49-F238E27FC236}">
                <a16:creationId xmlns:a16="http://schemas.microsoft.com/office/drawing/2014/main" id="{6AAB2FC2-6A70-4070-CDB6-50A48FA53337}"/>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D58D96E4-7991-D840-31A9-844FFFA0DBE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B8065186-2850-44F7-A6DE-6EBBF5E2BDF5}"/>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8" name="TextBox 18">
            <a:extLst>
              <a:ext uri="{FF2B5EF4-FFF2-40B4-BE49-F238E27FC236}">
                <a16:creationId xmlns:a16="http://schemas.microsoft.com/office/drawing/2014/main" id="{81A24820-3C7D-42C0-2761-9D67350A0EB0}"/>
              </a:ext>
            </a:extLst>
          </p:cNvPr>
          <p:cNvSpPr txBox="1"/>
          <p:nvPr/>
        </p:nvSpPr>
        <p:spPr>
          <a:xfrm>
            <a:off x="6291676" y="33296"/>
            <a:ext cx="4906755" cy="851772"/>
          </a:xfrm>
          <a:prstGeom prst="rect">
            <a:avLst/>
          </a:prstGeom>
        </p:spPr>
        <p:txBody>
          <a:bodyPr wrap="square" lIns="0" tIns="0" rIns="0" bIns="0" rtlCol="0" anchor="t">
            <a:spAutoFit/>
          </a:bodyPr>
          <a:lstStyle/>
          <a:p>
            <a:pPr>
              <a:lnSpc>
                <a:spcPts val="7150"/>
              </a:lnSpc>
            </a:pPr>
            <a:r>
              <a:rPr lang="en-US" sz="4800" b="1" dirty="0">
                <a:solidFill>
                  <a:schemeClr val="bg1"/>
                </a:solidFill>
              </a:rPr>
              <a:t>Trips Diagram</a:t>
            </a:r>
            <a:endParaRPr lang="en-US" sz="4800" dirty="0">
              <a:solidFill>
                <a:schemeClr val="bg1">
                  <a:lumMod val="85000"/>
                </a:schemeClr>
              </a:solidFill>
              <a:latin typeface="Gotham Bold"/>
              <a:ea typeface="Gotham Bold"/>
              <a:cs typeface="Gotham Bold"/>
              <a:sym typeface="Gotham Bold"/>
            </a:endParaRPr>
          </a:p>
        </p:txBody>
      </p:sp>
      <p:sp>
        <p:nvSpPr>
          <p:cNvPr id="28" name="Freeform 28">
            <a:extLst>
              <a:ext uri="{FF2B5EF4-FFF2-40B4-BE49-F238E27FC236}">
                <a16:creationId xmlns:a16="http://schemas.microsoft.com/office/drawing/2014/main" id="{FB7FAA4E-D401-DC51-3027-82D70A49F9D2}"/>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a:extLst>
              <a:ext uri="{FF2B5EF4-FFF2-40B4-BE49-F238E27FC236}">
                <a16:creationId xmlns:a16="http://schemas.microsoft.com/office/drawing/2014/main" id="{5C5FBCA0-D8CF-E594-B29F-B37E228C18EA}"/>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96EBF765-7E57-ACAB-CFA5-44F10D1886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89" y="-495747"/>
            <a:ext cx="2169642" cy="2169642"/>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26F61424-26F8-A8FF-3CEA-18F5BEC2782F}"/>
              </a:ext>
            </a:extLst>
          </p:cNvPr>
          <p:cNvPicPr>
            <a:picLocks noChangeAspect="1"/>
          </p:cNvPicPr>
          <p:nvPr/>
        </p:nvPicPr>
        <p:blipFill rotWithShape="1">
          <a:blip r:embed="rId7">
            <a:extLst>
              <a:ext uri="{28A0092B-C50C-407E-A947-70E740481C1C}">
                <a14:useLocalDpi xmlns:a14="http://schemas.microsoft.com/office/drawing/2010/main" val="0"/>
              </a:ext>
            </a:extLst>
          </a:blip>
          <a:srcRect l="16313" t="11459" r="30088" b="13082"/>
          <a:stretch>
            <a:fillRect/>
          </a:stretch>
        </p:blipFill>
        <p:spPr>
          <a:xfrm>
            <a:off x="3201095" y="1181190"/>
            <a:ext cx="11087918" cy="8776391"/>
          </a:xfrm>
          <a:prstGeom prst="rect">
            <a:avLst/>
          </a:prstGeom>
          <a:ln w="76200">
            <a:solidFill>
              <a:srgbClr val="1C8391"/>
            </a:solidFill>
          </a:ln>
        </p:spPr>
      </p:pic>
    </p:spTree>
    <p:extLst>
      <p:ext uri="{BB962C8B-B14F-4D97-AF65-F5344CB8AC3E}">
        <p14:creationId xmlns:p14="http://schemas.microsoft.com/office/powerpoint/2010/main" val="927196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A81EA-CFC6-D3B2-4913-4391D9BA5D93}"/>
            </a:ext>
          </a:extLst>
        </p:cNvPr>
        <p:cNvGrpSpPr/>
        <p:nvPr/>
      </p:nvGrpSpPr>
      <p:grpSpPr>
        <a:xfrm>
          <a:off x="0" y="0"/>
          <a:ext cx="0" cy="0"/>
          <a:chOff x="0" y="0"/>
          <a:chExt cx="0" cy="0"/>
        </a:xfrm>
      </p:grpSpPr>
      <p:grpSp>
        <p:nvGrpSpPr>
          <p:cNvPr id="11" name="Group 11">
            <a:extLst>
              <a:ext uri="{FF2B5EF4-FFF2-40B4-BE49-F238E27FC236}">
                <a16:creationId xmlns:a16="http://schemas.microsoft.com/office/drawing/2014/main" id="{E4DCD84A-8B11-C1D3-4658-70A37021B87B}"/>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CC5C41A7-F6FD-49E0-1419-EB4B80617CF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4F4EBC7B-6BDB-F34A-3CC9-3CA10267B428}"/>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8" name="TextBox 18">
            <a:extLst>
              <a:ext uri="{FF2B5EF4-FFF2-40B4-BE49-F238E27FC236}">
                <a16:creationId xmlns:a16="http://schemas.microsoft.com/office/drawing/2014/main" id="{BF36CD50-2D5D-B0A8-4C3F-9DCA513878D9}"/>
              </a:ext>
            </a:extLst>
          </p:cNvPr>
          <p:cNvSpPr txBox="1"/>
          <p:nvPr/>
        </p:nvSpPr>
        <p:spPr>
          <a:xfrm>
            <a:off x="6400800" y="114300"/>
            <a:ext cx="6973918" cy="851772"/>
          </a:xfrm>
          <a:prstGeom prst="rect">
            <a:avLst/>
          </a:prstGeom>
        </p:spPr>
        <p:txBody>
          <a:bodyPr wrap="square" lIns="0" tIns="0" rIns="0" bIns="0" rtlCol="0" anchor="t">
            <a:spAutoFit/>
          </a:bodyPr>
          <a:lstStyle/>
          <a:p>
            <a:pPr>
              <a:lnSpc>
                <a:spcPts val="7150"/>
              </a:lnSpc>
            </a:pPr>
            <a:r>
              <a:rPr lang="en-US" sz="4800" b="1" dirty="0">
                <a:solidFill>
                  <a:schemeClr val="bg1"/>
                </a:solidFill>
              </a:rPr>
              <a:t>Complaints Diagram</a:t>
            </a:r>
            <a:endParaRPr lang="en-US" sz="4800" dirty="0">
              <a:solidFill>
                <a:schemeClr val="bg1">
                  <a:lumMod val="85000"/>
                </a:schemeClr>
              </a:solidFill>
              <a:latin typeface="Gotham Bold"/>
              <a:ea typeface="Gotham Bold"/>
              <a:cs typeface="Gotham Bold"/>
              <a:sym typeface="Gotham Bold"/>
            </a:endParaRPr>
          </a:p>
        </p:txBody>
      </p:sp>
      <p:sp>
        <p:nvSpPr>
          <p:cNvPr id="28" name="Freeform 28">
            <a:extLst>
              <a:ext uri="{FF2B5EF4-FFF2-40B4-BE49-F238E27FC236}">
                <a16:creationId xmlns:a16="http://schemas.microsoft.com/office/drawing/2014/main" id="{D8AF5179-799B-3C47-138B-F2B24F853795}"/>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a:extLst>
              <a:ext uri="{FF2B5EF4-FFF2-40B4-BE49-F238E27FC236}">
                <a16:creationId xmlns:a16="http://schemas.microsoft.com/office/drawing/2014/main" id="{D2B3DA16-B007-52E9-92BC-4B074935E900}"/>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6BA5EC73-D1A3-4FE9-AB6D-6E0F7B5ED0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89" y="-495747"/>
            <a:ext cx="2169642" cy="2169642"/>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20DAD7A1-C03E-71A3-AB43-612D46C78AD7}"/>
              </a:ext>
            </a:extLst>
          </p:cNvPr>
          <p:cNvPicPr>
            <a:picLocks noChangeAspect="1"/>
          </p:cNvPicPr>
          <p:nvPr/>
        </p:nvPicPr>
        <p:blipFill>
          <a:blip r:embed="rId7">
            <a:extLst>
              <a:ext uri="{28A0092B-C50C-407E-A947-70E740481C1C}">
                <a14:useLocalDpi xmlns:a14="http://schemas.microsoft.com/office/drawing/2010/main" val="0"/>
              </a:ext>
            </a:extLst>
          </a:blip>
          <a:srcRect l="21639" t="13640" r="24761" b="14485"/>
          <a:stretch>
            <a:fillRect/>
          </a:stretch>
        </p:blipFill>
        <p:spPr>
          <a:xfrm>
            <a:off x="3043537" y="1207298"/>
            <a:ext cx="11891663" cy="8965402"/>
          </a:xfrm>
          <a:prstGeom prst="rect">
            <a:avLst/>
          </a:prstGeom>
          <a:ln w="76200">
            <a:solidFill>
              <a:srgbClr val="1C8391"/>
            </a:solidFill>
          </a:ln>
        </p:spPr>
      </p:pic>
    </p:spTree>
    <p:extLst>
      <p:ext uri="{BB962C8B-B14F-4D97-AF65-F5344CB8AC3E}">
        <p14:creationId xmlns:p14="http://schemas.microsoft.com/office/powerpoint/2010/main" val="2363084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D59A3-20F3-B336-1A39-73A3BDD56ED9}"/>
            </a:ext>
          </a:extLst>
        </p:cNvPr>
        <p:cNvGrpSpPr/>
        <p:nvPr/>
      </p:nvGrpSpPr>
      <p:grpSpPr>
        <a:xfrm>
          <a:off x="0" y="0"/>
          <a:ext cx="0" cy="0"/>
          <a:chOff x="0" y="0"/>
          <a:chExt cx="0" cy="0"/>
        </a:xfrm>
      </p:grpSpPr>
      <p:grpSp>
        <p:nvGrpSpPr>
          <p:cNvPr id="11" name="Group 11">
            <a:extLst>
              <a:ext uri="{FF2B5EF4-FFF2-40B4-BE49-F238E27FC236}">
                <a16:creationId xmlns:a16="http://schemas.microsoft.com/office/drawing/2014/main" id="{CEDE2774-8CB3-491E-029E-597022365359}"/>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7170E0F6-4685-49BA-0877-4D23D19D1E8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83651C9D-6C68-C6C4-82A4-19305075AD98}"/>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8" name="TextBox 18">
            <a:extLst>
              <a:ext uri="{FF2B5EF4-FFF2-40B4-BE49-F238E27FC236}">
                <a16:creationId xmlns:a16="http://schemas.microsoft.com/office/drawing/2014/main" id="{72F7FDDA-3B2E-B4DB-9D64-A1E21C4E581C}"/>
              </a:ext>
            </a:extLst>
          </p:cNvPr>
          <p:cNvSpPr txBox="1"/>
          <p:nvPr/>
        </p:nvSpPr>
        <p:spPr>
          <a:xfrm>
            <a:off x="5980082" y="-51147"/>
            <a:ext cx="6973918" cy="851772"/>
          </a:xfrm>
          <a:prstGeom prst="rect">
            <a:avLst/>
          </a:prstGeom>
        </p:spPr>
        <p:txBody>
          <a:bodyPr wrap="square" lIns="0" tIns="0" rIns="0" bIns="0" rtlCol="0" anchor="t">
            <a:spAutoFit/>
          </a:bodyPr>
          <a:lstStyle/>
          <a:p>
            <a:pPr>
              <a:lnSpc>
                <a:spcPts val="7150"/>
              </a:lnSpc>
            </a:pPr>
            <a:r>
              <a:rPr lang="en-US" sz="4800" b="1" dirty="0">
                <a:solidFill>
                  <a:schemeClr val="bg1"/>
                </a:solidFill>
              </a:rPr>
              <a:t>Maintenance Diagram</a:t>
            </a:r>
            <a:endParaRPr lang="en-US" sz="4800" dirty="0">
              <a:solidFill>
                <a:schemeClr val="bg1">
                  <a:lumMod val="85000"/>
                </a:schemeClr>
              </a:solidFill>
              <a:latin typeface="Gotham Bold"/>
              <a:ea typeface="Gotham Bold"/>
              <a:cs typeface="Gotham Bold"/>
              <a:sym typeface="Gotham Bold"/>
            </a:endParaRPr>
          </a:p>
        </p:txBody>
      </p:sp>
      <p:sp>
        <p:nvSpPr>
          <p:cNvPr id="28" name="Freeform 28">
            <a:extLst>
              <a:ext uri="{FF2B5EF4-FFF2-40B4-BE49-F238E27FC236}">
                <a16:creationId xmlns:a16="http://schemas.microsoft.com/office/drawing/2014/main" id="{1EC7733A-5C11-CAB9-61D9-E73BE1FB6603}"/>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a:extLst>
              <a:ext uri="{FF2B5EF4-FFF2-40B4-BE49-F238E27FC236}">
                <a16:creationId xmlns:a16="http://schemas.microsoft.com/office/drawing/2014/main" id="{0885E126-DD21-DF11-53D3-70B94166C337}"/>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0F7E7373-9814-BFA1-F7B4-4E076D08DF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89" y="-495747"/>
            <a:ext cx="2169642" cy="2169642"/>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9E703E6B-7BE8-B788-B1FC-29E0D1ABC832}"/>
              </a:ext>
            </a:extLst>
          </p:cNvPr>
          <p:cNvPicPr>
            <a:picLocks noChangeAspect="1"/>
          </p:cNvPicPr>
          <p:nvPr/>
        </p:nvPicPr>
        <p:blipFill rotWithShape="1">
          <a:blip r:embed="rId7">
            <a:extLst>
              <a:ext uri="{28A0092B-C50C-407E-A947-70E740481C1C}">
                <a14:useLocalDpi xmlns:a14="http://schemas.microsoft.com/office/drawing/2010/main" val="0"/>
              </a:ext>
            </a:extLst>
          </a:blip>
          <a:srcRect l="26183" t="12519" r="29465" b="21810"/>
          <a:stretch>
            <a:fillRect/>
          </a:stretch>
        </p:blipFill>
        <p:spPr>
          <a:xfrm>
            <a:off x="3053267" y="991980"/>
            <a:ext cx="11223565" cy="9180720"/>
          </a:xfrm>
          <a:prstGeom prst="rect">
            <a:avLst/>
          </a:prstGeom>
          <a:ln w="76200">
            <a:solidFill>
              <a:srgbClr val="1C8391"/>
            </a:solidFill>
          </a:ln>
        </p:spPr>
      </p:pic>
    </p:spTree>
    <p:extLst>
      <p:ext uri="{BB962C8B-B14F-4D97-AF65-F5344CB8AC3E}">
        <p14:creationId xmlns:p14="http://schemas.microsoft.com/office/powerpoint/2010/main" val="135189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1E04B-1232-681F-492B-7BBF1DABD434}"/>
            </a:ext>
          </a:extLst>
        </p:cNvPr>
        <p:cNvGrpSpPr/>
        <p:nvPr/>
      </p:nvGrpSpPr>
      <p:grpSpPr>
        <a:xfrm>
          <a:off x="0" y="0"/>
          <a:ext cx="0" cy="0"/>
          <a:chOff x="0" y="0"/>
          <a:chExt cx="0" cy="0"/>
        </a:xfrm>
      </p:grpSpPr>
      <p:grpSp>
        <p:nvGrpSpPr>
          <p:cNvPr id="11" name="Group 11">
            <a:extLst>
              <a:ext uri="{FF2B5EF4-FFF2-40B4-BE49-F238E27FC236}">
                <a16:creationId xmlns:a16="http://schemas.microsoft.com/office/drawing/2014/main" id="{2F07D046-B410-54BE-72D7-A9118656E63E}"/>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51348E23-E0BD-A0DF-71DE-C16E9233215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6E3ED9E9-6854-3AF5-9200-8A7FA95DD1E8}"/>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8" name="TextBox 18">
            <a:extLst>
              <a:ext uri="{FF2B5EF4-FFF2-40B4-BE49-F238E27FC236}">
                <a16:creationId xmlns:a16="http://schemas.microsoft.com/office/drawing/2014/main" id="{2B2E4089-377C-7310-EF28-4458CA8CBF02}"/>
              </a:ext>
            </a:extLst>
          </p:cNvPr>
          <p:cNvSpPr txBox="1"/>
          <p:nvPr/>
        </p:nvSpPr>
        <p:spPr>
          <a:xfrm>
            <a:off x="6858000" y="0"/>
            <a:ext cx="6973918" cy="851772"/>
          </a:xfrm>
          <a:prstGeom prst="rect">
            <a:avLst/>
          </a:prstGeom>
        </p:spPr>
        <p:txBody>
          <a:bodyPr wrap="square" lIns="0" tIns="0" rIns="0" bIns="0" rtlCol="0" anchor="t">
            <a:spAutoFit/>
          </a:bodyPr>
          <a:lstStyle/>
          <a:p>
            <a:pPr>
              <a:lnSpc>
                <a:spcPts val="7150"/>
              </a:lnSpc>
            </a:pPr>
            <a:r>
              <a:rPr lang="en-US" sz="4800" b="1" dirty="0">
                <a:solidFill>
                  <a:schemeClr val="bg1"/>
                </a:solidFill>
              </a:rPr>
              <a:t>Rent Vehicle Diagram</a:t>
            </a:r>
            <a:endParaRPr lang="en-US" sz="4800" dirty="0">
              <a:solidFill>
                <a:schemeClr val="bg1">
                  <a:lumMod val="85000"/>
                </a:schemeClr>
              </a:solidFill>
              <a:latin typeface="Gotham Bold"/>
              <a:ea typeface="Gotham Bold"/>
              <a:cs typeface="Gotham Bold"/>
              <a:sym typeface="Gotham Bold"/>
            </a:endParaRPr>
          </a:p>
        </p:txBody>
      </p:sp>
      <p:sp>
        <p:nvSpPr>
          <p:cNvPr id="28" name="Freeform 28">
            <a:extLst>
              <a:ext uri="{FF2B5EF4-FFF2-40B4-BE49-F238E27FC236}">
                <a16:creationId xmlns:a16="http://schemas.microsoft.com/office/drawing/2014/main" id="{2874BA23-35C1-543D-F44F-47520855C8ED}"/>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a:extLst>
              <a:ext uri="{FF2B5EF4-FFF2-40B4-BE49-F238E27FC236}">
                <a16:creationId xmlns:a16="http://schemas.microsoft.com/office/drawing/2014/main" id="{AB2F1DF2-7DE2-F6E2-BD20-A8CC21675646}"/>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B93ACDAE-6645-5D22-ABAA-459BE0DAE9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89" y="-495747"/>
            <a:ext cx="2169642" cy="2169642"/>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CBE15460-675C-1EF3-19B2-28C607D5E4E0}"/>
              </a:ext>
            </a:extLst>
          </p:cNvPr>
          <p:cNvPicPr>
            <a:picLocks noChangeAspect="1"/>
          </p:cNvPicPr>
          <p:nvPr/>
        </p:nvPicPr>
        <p:blipFill rotWithShape="1">
          <a:blip r:embed="rId7">
            <a:extLst>
              <a:ext uri="{28A0092B-C50C-407E-A947-70E740481C1C}">
                <a14:useLocalDpi xmlns:a14="http://schemas.microsoft.com/office/drawing/2010/main" val="0"/>
              </a:ext>
            </a:extLst>
          </a:blip>
          <a:srcRect l="25548" t="12928" r="20853" b="11612"/>
          <a:stretch>
            <a:fillRect/>
          </a:stretch>
        </p:blipFill>
        <p:spPr>
          <a:xfrm>
            <a:off x="3295992" y="1028701"/>
            <a:ext cx="11418244" cy="9121140"/>
          </a:xfrm>
          <a:prstGeom prst="rect">
            <a:avLst/>
          </a:prstGeom>
          <a:ln w="76200">
            <a:solidFill>
              <a:srgbClr val="1C8391"/>
            </a:solidFill>
          </a:ln>
        </p:spPr>
      </p:pic>
    </p:spTree>
    <p:extLst>
      <p:ext uri="{BB962C8B-B14F-4D97-AF65-F5344CB8AC3E}">
        <p14:creationId xmlns:p14="http://schemas.microsoft.com/office/powerpoint/2010/main" val="4262334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967C9-2BAB-6B67-A89E-A3DCAB4007A3}"/>
            </a:ext>
          </a:extLst>
        </p:cNvPr>
        <p:cNvGrpSpPr/>
        <p:nvPr/>
      </p:nvGrpSpPr>
      <p:grpSpPr>
        <a:xfrm>
          <a:off x="0" y="0"/>
          <a:ext cx="0" cy="0"/>
          <a:chOff x="0" y="0"/>
          <a:chExt cx="0" cy="0"/>
        </a:xfrm>
      </p:grpSpPr>
      <p:grpSp>
        <p:nvGrpSpPr>
          <p:cNvPr id="11" name="Group 11">
            <a:extLst>
              <a:ext uri="{FF2B5EF4-FFF2-40B4-BE49-F238E27FC236}">
                <a16:creationId xmlns:a16="http://schemas.microsoft.com/office/drawing/2014/main" id="{5C0E52F0-62A6-265D-B672-EA8CA4ED6EB8}"/>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FCAA04DE-32BF-7C2D-C09C-F3D10DB8ED9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090BA607-2994-C17A-2961-824A9D2CC85B}"/>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8" name="TextBox 18">
            <a:extLst>
              <a:ext uri="{FF2B5EF4-FFF2-40B4-BE49-F238E27FC236}">
                <a16:creationId xmlns:a16="http://schemas.microsoft.com/office/drawing/2014/main" id="{50911A6D-4FA0-17F7-7565-34C67D20F61C}"/>
              </a:ext>
            </a:extLst>
          </p:cNvPr>
          <p:cNvSpPr txBox="1"/>
          <p:nvPr/>
        </p:nvSpPr>
        <p:spPr>
          <a:xfrm>
            <a:off x="6934200" y="33296"/>
            <a:ext cx="4267200" cy="851772"/>
          </a:xfrm>
          <a:prstGeom prst="rect">
            <a:avLst/>
          </a:prstGeom>
        </p:spPr>
        <p:txBody>
          <a:bodyPr wrap="square" lIns="0" tIns="0" rIns="0" bIns="0" rtlCol="0" anchor="t">
            <a:spAutoFit/>
          </a:bodyPr>
          <a:lstStyle/>
          <a:p>
            <a:pPr>
              <a:lnSpc>
                <a:spcPts val="7150"/>
              </a:lnSpc>
            </a:pPr>
            <a:r>
              <a:rPr lang="en-US" sz="4800" b="1" dirty="0">
                <a:solidFill>
                  <a:schemeClr val="bg1"/>
                </a:solidFill>
              </a:rPr>
              <a:t>Freight Diagram</a:t>
            </a:r>
            <a:endParaRPr lang="en-US" sz="4800" dirty="0">
              <a:solidFill>
                <a:schemeClr val="bg1">
                  <a:lumMod val="85000"/>
                </a:schemeClr>
              </a:solidFill>
              <a:latin typeface="Gotham Bold"/>
              <a:ea typeface="Gotham Bold"/>
              <a:cs typeface="Gotham Bold"/>
              <a:sym typeface="Gotham Bold"/>
            </a:endParaRPr>
          </a:p>
        </p:txBody>
      </p:sp>
      <p:sp>
        <p:nvSpPr>
          <p:cNvPr id="28" name="Freeform 28">
            <a:extLst>
              <a:ext uri="{FF2B5EF4-FFF2-40B4-BE49-F238E27FC236}">
                <a16:creationId xmlns:a16="http://schemas.microsoft.com/office/drawing/2014/main" id="{0E437BEF-6783-7811-23EA-4E3CB9DD6CFD}"/>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a:extLst>
              <a:ext uri="{FF2B5EF4-FFF2-40B4-BE49-F238E27FC236}">
                <a16:creationId xmlns:a16="http://schemas.microsoft.com/office/drawing/2014/main" id="{1A8C5134-B37D-36A4-F6D7-0552F483F9AD}"/>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49E13114-FAB1-9E9C-4294-0D5E977F4A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89" y="-495747"/>
            <a:ext cx="2169642" cy="2169642"/>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C0D36C3F-68ED-8C27-4214-41217052B660}"/>
              </a:ext>
            </a:extLst>
          </p:cNvPr>
          <p:cNvPicPr>
            <a:picLocks noChangeAspect="1"/>
          </p:cNvPicPr>
          <p:nvPr/>
        </p:nvPicPr>
        <p:blipFill>
          <a:blip r:embed="rId7">
            <a:extLst>
              <a:ext uri="{28A0092B-C50C-407E-A947-70E740481C1C}">
                <a14:useLocalDpi xmlns:a14="http://schemas.microsoft.com/office/drawing/2010/main" val="0"/>
              </a:ext>
            </a:extLst>
          </a:blip>
          <a:srcRect l="20718" t="12500" r="23645" b="13542"/>
          <a:stretch>
            <a:fillRect/>
          </a:stretch>
        </p:blipFill>
        <p:spPr>
          <a:xfrm>
            <a:off x="3048000" y="1028700"/>
            <a:ext cx="12070017" cy="9144000"/>
          </a:xfrm>
          <a:prstGeom prst="rect">
            <a:avLst/>
          </a:prstGeom>
          <a:ln w="76200">
            <a:solidFill>
              <a:srgbClr val="1C8391"/>
            </a:solidFill>
          </a:ln>
        </p:spPr>
      </p:pic>
    </p:spTree>
    <p:extLst>
      <p:ext uri="{BB962C8B-B14F-4D97-AF65-F5344CB8AC3E}">
        <p14:creationId xmlns:p14="http://schemas.microsoft.com/office/powerpoint/2010/main" val="1315629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68C85-5B07-A273-C005-5B7739171F2B}"/>
            </a:ext>
          </a:extLst>
        </p:cNvPr>
        <p:cNvGrpSpPr/>
        <p:nvPr/>
      </p:nvGrpSpPr>
      <p:grpSpPr>
        <a:xfrm>
          <a:off x="0" y="0"/>
          <a:ext cx="0" cy="0"/>
          <a:chOff x="0" y="0"/>
          <a:chExt cx="0" cy="0"/>
        </a:xfrm>
      </p:grpSpPr>
      <p:sp>
        <p:nvSpPr>
          <p:cNvPr id="9" name="TextBox 5">
            <a:extLst>
              <a:ext uri="{FF2B5EF4-FFF2-40B4-BE49-F238E27FC236}">
                <a16:creationId xmlns:a16="http://schemas.microsoft.com/office/drawing/2014/main" id="{2D8E2E7E-08DB-3437-C80C-B313BBF36CE6}"/>
              </a:ext>
            </a:extLst>
          </p:cNvPr>
          <p:cNvSpPr txBox="1"/>
          <p:nvPr/>
        </p:nvSpPr>
        <p:spPr>
          <a:xfrm rot="5400000">
            <a:off x="15613108" y="1057402"/>
            <a:ext cx="9733488" cy="9452714"/>
          </a:xfrm>
          <a:prstGeom prst="rect">
            <a:avLst/>
          </a:prstGeom>
        </p:spPr>
        <p:txBody>
          <a:bodyPr lIns="50800" tIns="50800" rIns="50800" bIns="50800" rtlCol="0" anchor="ctr"/>
          <a:lstStyle/>
          <a:p>
            <a:pPr algn="ctr">
              <a:lnSpc>
                <a:spcPts val="2750"/>
              </a:lnSpc>
            </a:pPr>
            <a:endParaRPr/>
          </a:p>
        </p:txBody>
      </p:sp>
      <p:grpSp>
        <p:nvGrpSpPr>
          <p:cNvPr id="11" name="Group 11">
            <a:extLst>
              <a:ext uri="{FF2B5EF4-FFF2-40B4-BE49-F238E27FC236}">
                <a16:creationId xmlns:a16="http://schemas.microsoft.com/office/drawing/2014/main" id="{238AE73E-CA6B-8DA7-4D52-D0C87AD0AEAD}"/>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7E0FAF0C-5E3D-B3EC-2A33-86430363463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550B7E1D-4BA7-0A3E-B57C-757373716580}"/>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28" name="Freeform 28">
            <a:extLst>
              <a:ext uri="{FF2B5EF4-FFF2-40B4-BE49-F238E27FC236}">
                <a16:creationId xmlns:a16="http://schemas.microsoft.com/office/drawing/2014/main" id="{D1147C71-3CB6-D607-D5BB-199C4000CE6C}"/>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a:extLst>
              <a:ext uri="{FF2B5EF4-FFF2-40B4-BE49-F238E27FC236}">
                <a16:creationId xmlns:a16="http://schemas.microsoft.com/office/drawing/2014/main" id="{3FDC52FC-596E-4F90-12E0-C296A421600B}"/>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F52FEA56-0A69-6879-05D3-1CCFAB8A41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89" y="-495747"/>
            <a:ext cx="2169642" cy="2169642"/>
          </a:xfrm>
          <a:prstGeom prst="rect">
            <a:avLst/>
          </a:prstGeom>
        </p:spPr>
      </p:pic>
      <p:sp>
        <p:nvSpPr>
          <p:cNvPr id="2" name="Rectangle: Rounded Corners 1">
            <a:extLst>
              <a:ext uri="{FF2B5EF4-FFF2-40B4-BE49-F238E27FC236}">
                <a16:creationId xmlns:a16="http://schemas.microsoft.com/office/drawing/2014/main" id="{A0D25596-7399-AC1C-38D2-DB3914D73A00}"/>
              </a:ext>
            </a:extLst>
          </p:cNvPr>
          <p:cNvSpPr/>
          <p:nvPr/>
        </p:nvSpPr>
        <p:spPr>
          <a:xfrm>
            <a:off x="762000" y="2230826"/>
            <a:ext cx="12191999" cy="7105866"/>
          </a:xfrm>
          <a:prstGeom prst="roundRect">
            <a:avLst>
              <a:gd name="adj" fmla="val 4975"/>
            </a:avLst>
          </a:prstGeom>
          <a:solidFill>
            <a:srgbClr val="1C83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2">
            <a:extLst>
              <a:ext uri="{FF2B5EF4-FFF2-40B4-BE49-F238E27FC236}">
                <a16:creationId xmlns:a16="http://schemas.microsoft.com/office/drawing/2014/main" id="{21CE01F8-CFA5-8A54-E584-275B046E4C7C}"/>
              </a:ext>
            </a:extLst>
          </p:cNvPr>
          <p:cNvSpPr/>
          <p:nvPr/>
        </p:nvSpPr>
        <p:spPr>
          <a:xfrm>
            <a:off x="1423510" y="2446488"/>
            <a:ext cx="9357995" cy="1545435"/>
          </a:xfrm>
          <a:custGeom>
            <a:avLst/>
            <a:gdLst/>
            <a:ahLst/>
            <a:cxnLst/>
            <a:rect l="l" t="t" r="r" b="b"/>
            <a:pathLst>
              <a:path w="9357995" h="680719">
                <a:moveTo>
                  <a:pt x="9034653" y="0"/>
                </a:moveTo>
                <a:lnTo>
                  <a:pt x="0" y="126"/>
                </a:lnTo>
                <a:lnTo>
                  <a:pt x="0" y="680592"/>
                </a:lnTo>
                <a:lnTo>
                  <a:pt x="9034653" y="680592"/>
                </a:lnTo>
                <a:lnTo>
                  <a:pt x="9082532" y="677037"/>
                </a:lnTo>
                <a:lnTo>
                  <a:pt x="9128252" y="667003"/>
                </a:lnTo>
                <a:lnTo>
                  <a:pt x="9171178" y="650748"/>
                </a:lnTo>
                <a:lnTo>
                  <a:pt x="9210929" y="629030"/>
                </a:lnTo>
                <a:lnTo>
                  <a:pt x="9246870" y="601979"/>
                </a:lnTo>
                <a:lnTo>
                  <a:pt x="9278747" y="570356"/>
                </a:lnTo>
                <a:lnTo>
                  <a:pt x="9305798" y="534542"/>
                </a:lnTo>
                <a:lnTo>
                  <a:pt x="9327769" y="495045"/>
                </a:lnTo>
                <a:lnTo>
                  <a:pt x="9344025" y="452247"/>
                </a:lnTo>
                <a:lnTo>
                  <a:pt x="9354185" y="406907"/>
                </a:lnTo>
                <a:lnTo>
                  <a:pt x="9357614" y="359282"/>
                </a:lnTo>
                <a:lnTo>
                  <a:pt x="9357614" y="318769"/>
                </a:lnTo>
                <a:lnTo>
                  <a:pt x="9354185" y="271779"/>
                </a:lnTo>
                <a:lnTo>
                  <a:pt x="9344025" y="226822"/>
                </a:lnTo>
                <a:lnTo>
                  <a:pt x="9327769" y="184657"/>
                </a:lnTo>
                <a:lnTo>
                  <a:pt x="9305798" y="145414"/>
                </a:lnTo>
                <a:lnTo>
                  <a:pt x="9278747" y="109854"/>
                </a:lnTo>
                <a:lnTo>
                  <a:pt x="9246870" y="78359"/>
                </a:lnTo>
                <a:lnTo>
                  <a:pt x="9210929" y="51562"/>
                </a:lnTo>
                <a:lnTo>
                  <a:pt x="9171178" y="29844"/>
                </a:lnTo>
                <a:lnTo>
                  <a:pt x="9128252" y="13588"/>
                </a:lnTo>
                <a:lnTo>
                  <a:pt x="9082532" y="3555"/>
                </a:lnTo>
                <a:lnTo>
                  <a:pt x="9034653" y="0"/>
                </a:lnTo>
                <a:close/>
              </a:path>
            </a:pathLst>
          </a:custGeom>
          <a:noFill/>
        </p:spPr>
        <p:txBody>
          <a:bodyPr wrap="square" lIns="0" tIns="0" rIns="0" bIns="0" rtlCol="0"/>
          <a:lstStyle/>
          <a:p>
            <a:r>
              <a:rPr lang="en-US" sz="7200" b="1" dirty="0">
                <a:solidFill>
                  <a:schemeClr val="bg1"/>
                </a:solidFill>
              </a:rPr>
              <a:t>ETL (SSIS)</a:t>
            </a:r>
            <a:endParaRPr sz="7200" b="1" dirty="0">
              <a:solidFill>
                <a:schemeClr val="bg1"/>
              </a:solidFill>
            </a:endParaRPr>
          </a:p>
        </p:txBody>
      </p:sp>
      <p:sp>
        <p:nvSpPr>
          <p:cNvPr id="18" name="TextBox 18">
            <a:extLst>
              <a:ext uri="{FF2B5EF4-FFF2-40B4-BE49-F238E27FC236}">
                <a16:creationId xmlns:a16="http://schemas.microsoft.com/office/drawing/2014/main" id="{56FB3937-4BDB-AD25-18DB-616D88B1CE0C}"/>
              </a:ext>
            </a:extLst>
          </p:cNvPr>
          <p:cNvSpPr txBox="1"/>
          <p:nvPr/>
        </p:nvSpPr>
        <p:spPr>
          <a:xfrm>
            <a:off x="1423510" y="4102429"/>
            <a:ext cx="10920890" cy="3568734"/>
          </a:xfrm>
          <a:prstGeom prst="rect">
            <a:avLst/>
          </a:prstGeom>
        </p:spPr>
        <p:txBody>
          <a:bodyPr wrap="square" lIns="0" tIns="0" rIns="0" bIns="0" rtlCol="0" anchor="t">
            <a:spAutoFit/>
          </a:bodyPr>
          <a:lstStyle/>
          <a:p>
            <a:pPr>
              <a:lnSpc>
                <a:spcPts val="7150"/>
              </a:lnSpc>
            </a:pPr>
            <a:r>
              <a:rPr lang="en-US" sz="3200" dirty="0">
                <a:solidFill>
                  <a:schemeClr val="bg1"/>
                </a:solidFill>
              </a:rPr>
              <a:t>We use SSIS to extract data from SQL sources, transform it according to business rules, and load it into the Data Warehouse. The process also supports data integration between SQL systems and exporting data to Excel files for reporting and analysis.</a:t>
            </a:r>
            <a:endParaRPr lang="en-US" sz="3200" dirty="0">
              <a:solidFill>
                <a:schemeClr val="bg1"/>
              </a:solidFill>
              <a:latin typeface="Gotham Bold"/>
              <a:ea typeface="Gotham Bold"/>
              <a:cs typeface="Gotham Bold"/>
              <a:sym typeface="Gotham Bold"/>
            </a:endParaRPr>
          </a:p>
        </p:txBody>
      </p:sp>
      <p:grpSp>
        <p:nvGrpSpPr>
          <p:cNvPr id="5" name="Group 8">
            <a:extLst>
              <a:ext uri="{FF2B5EF4-FFF2-40B4-BE49-F238E27FC236}">
                <a16:creationId xmlns:a16="http://schemas.microsoft.com/office/drawing/2014/main" id="{FFE3B6E1-8413-6B5A-8E7C-579D7BD74021}"/>
              </a:ext>
            </a:extLst>
          </p:cNvPr>
          <p:cNvGrpSpPr/>
          <p:nvPr/>
        </p:nvGrpSpPr>
        <p:grpSpPr>
          <a:xfrm>
            <a:off x="11593626" y="6127711"/>
            <a:ext cx="4043766" cy="4043766"/>
            <a:chOff x="0" y="-8279"/>
            <a:chExt cx="812800" cy="812800"/>
          </a:xfrm>
          <a:solidFill>
            <a:schemeClr val="bg1"/>
          </a:solidFill>
        </p:grpSpPr>
        <p:sp>
          <p:nvSpPr>
            <p:cNvPr id="6" name="Freeform 9">
              <a:extLst>
                <a:ext uri="{FF2B5EF4-FFF2-40B4-BE49-F238E27FC236}">
                  <a16:creationId xmlns:a16="http://schemas.microsoft.com/office/drawing/2014/main" id="{3342B750-C046-C2E7-B544-578C3CD7AD07}"/>
                </a:ext>
              </a:extLst>
            </p:cNvPr>
            <p:cNvSpPr/>
            <p:nvPr/>
          </p:nvSpPr>
          <p:spPr>
            <a:xfrm>
              <a:off x="0" y="-8279"/>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sp>
      </p:grpSp>
      <p:pic>
        <p:nvPicPr>
          <p:cNvPr id="4" name="Picture 3" descr="A purple logo on a black background&#10;&#10;AI-generated content may be incorrect.">
            <a:extLst>
              <a:ext uri="{FF2B5EF4-FFF2-40B4-BE49-F238E27FC236}">
                <a16:creationId xmlns:a16="http://schemas.microsoft.com/office/drawing/2014/main" id="{7992970E-DFB9-4437-A4BB-5A64DE36D6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55238" y="6127711"/>
            <a:ext cx="4112634" cy="4112634"/>
          </a:xfrm>
          <a:prstGeom prst="rect">
            <a:avLst/>
          </a:prstGeom>
        </p:spPr>
      </p:pic>
    </p:spTree>
    <p:extLst>
      <p:ext uri="{BB962C8B-B14F-4D97-AF65-F5344CB8AC3E}">
        <p14:creationId xmlns:p14="http://schemas.microsoft.com/office/powerpoint/2010/main" val="562874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CABEE-7F5B-224E-50C4-907FCA1B7D27}"/>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8DA86254-F0CC-E89F-25C6-6A89EFAD2184}"/>
              </a:ext>
            </a:extLst>
          </p:cNvPr>
          <p:cNvGrpSpPr/>
          <p:nvPr/>
        </p:nvGrpSpPr>
        <p:grpSpPr>
          <a:xfrm>
            <a:off x="457200" y="1028700"/>
            <a:ext cx="14257149" cy="9144000"/>
            <a:chOff x="609600" y="876300"/>
            <a:chExt cx="14104749" cy="9144000"/>
          </a:xfrm>
        </p:grpSpPr>
        <p:sp>
          <p:nvSpPr>
            <p:cNvPr id="10" name="Rectangle: Rounded Corners 9">
              <a:extLst>
                <a:ext uri="{FF2B5EF4-FFF2-40B4-BE49-F238E27FC236}">
                  <a16:creationId xmlns:a16="http://schemas.microsoft.com/office/drawing/2014/main" id="{9E8CFE7C-778A-3260-AF0B-4D8A88B2ECD2}"/>
                </a:ext>
              </a:extLst>
            </p:cNvPr>
            <p:cNvSpPr/>
            <p:nvPr/>
          </p:nvSpPr>
          <p:spPr>
            <a:xfrm>
              <a:off x="609600" y="876300"/>
              <a:ext cx="14104749" cy="9144000"/>
            </a:xfrm>
            <a:prstGeom prst="roundRect">
              <a:avLst>
                <a:gd name="adj" fmla="val 4975"/>
              </a:avLst>
            </a:prstGeom>
            <a:solidFill>
              <a:srgbClr val="1C83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94343A37-120D-76AC-6372-961966B9D49E}"/>
                </a:ext>
              </a:extLst>
            </p:cNvPr>
            <p:cNvGrpSpPr/>
            <p:nvPr/>
          </p:nvGrpSpPr>
          <p:grpSpPr>
            <a:xfrm>
              <a:off x="838201" y="1104900"/>
              <a:ext cx="13639800" cy="8709279"/>
              <a:chOff x="304800" y="800099"/>
              <a:chExt cx="17678400" cy="9144001"/>
            </a:xfrm>
          </p:grpSpPr>
          <p:pic>
            <p:nvPicPr>
              <p:cNvPr id="8" name="Picture 7" descr="A diagram of a process&#10;&#10;AI-generated content may be incorrect.">
                <a:extLst>
                  <a:ext uri="{FF2B5EF4-FFF2-40B4-BE49-F238E27FC236}">
                    <a16:creationId xmlns:a16="http://schemas.microsoft.com/office/drawing/2014/main" id="{04BA2191-93F0-3993-2C8A-87F0BD526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5521898"/>
                <a:ext cx="17678400" cy="4422202"/>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2BC9729F-9BA5-4747-A005-D68C6A7A7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800099"/>
                <a:ext cx="17678400" cy="4879671"/>
              </a:xfrm>
              <a:prstGeom prst="rect">
                <a:avLst/>
              </a:prstGeom>
            </p:spPr>
          </p:pic>
        </p:grpSp>
      </p:grpSp>
      <p:sp>
        <p:nvSpPr>
          <p:cNvPr id="28" name="Freeform 28">
            <a:extLst>
              <a:ext uri="{FF2B5EF4-FFF2-40B4-BE49-F238E27FC236}">
                <a16:creationId xmlns:a16="http://schemas.microsoft.com/office/drawing/2014/main" id="{FC779F65-6EE0-1B61-0173-5B825253D8D8}"/>
              </a:ext>
            </a:extLst>
          </p:cNvPr>
          <p:cNvSpPr/>
          <p:nvPr/>
        </p:nvSpPr>
        <p:spPr>
          <a:xfrm>
            <a:off x="16918029" y="38100"/>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EF879CD2-8499-CE44-10B9-529CEED67B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89" y="-571500"/>
            <a:ext cx="2169642" cy="2169642"/>
          </a:xfrm>
          <a:prstGeom prst="rect">
            <a:avLst/>
          </a:prstGeom>
        </p:spPr>
      </p:pic>
      <p:grpSp>
        <p:nvGrpSpPr>
          <p:cNvPr id="11" name="Group 11">
            <a:extLst>
              <a:ext uri="{FF2B5EF4-FFF2-40B4-BE49-F238E27FC236}">
                <a16:creationId xmlns:a16="http://schemas.microsoft.com/office/drawing/2014/main" id="{F99A63F0-F9CB-87CC-59E7-DC2BD1C8D588}"/>
              </a:ext>
            </a:extLst>
          </p:cNvPr>
          <p:cNvGrpSpPr/>
          <p:nvPr/>
        </p:nvGrpSpPr>
        <p:grpSpPr>
          <a:xfrm rot="5400000">
            <a:off x="14843613" y="-2300841"/>
            <a:ext cx="5520047" cy="5520047"/>
            <a:chOff x="0" y="0"/>
            <a:chExt cx="812800" cy="812800"/>
          </a:xfrm>
        </p:grpSpPr>
        <p:sp>
          <p:nvSpPr>
            <p:cNvPr id="13" name="TextBox 13">
              <a:extLst>
                <a:ext uri="{FF2B5EF4-FFF2-40B4-BE49-F238E27FC236}">
                  <a16:creationId xmlns:a16="http://schemas.microsoft.com/office/drawing/2014/main" id="{3BC068CF-D675-8C8F-CE60-C0D93C297195}"/>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sp>
          <p:nvSpPr>
            <p:cNvPr id="12" name="Freeform 12">
              <a:extLst>
                <a:ext uri="{FF2B5EF4-FFF2-40B4-BE49-F238E27FC236}">
                  <a16:creationId xmlns:a16="http://schemas.microsoft.com/office/drawing/2014/main" id="{76F923E8-A271-5F24-0F9A-3A945C53BFA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grpSp>
      <p:sp>
        <p:nvSpPr>
          <p:cNvPr id="3" name="object 2">
            <a:extLst>
              <a:ext uri="{FF2B5EF4-FFF2-40B4-BE49-F238E27FC236}">
                <a16:creationId xmlns:a16="http://schemas.microsoft.com/office/drawing/2014/main" id="{2B9E334D-B28F-C069-AE66-52F207CBFBDC}"/>
              </a:ext>
            </a:extLst>
          </p:cNvPr>
          <p:cNvSpPr/>
          <p:nvPr/>
        </p:nvSpPr>
        <p:spPr>
          <a:xfrm>
            <a:off x="15391597" y="436761"/>
            <a:ext cx="3811026" cy="1545435"/>
          </a:xfrm>
          <a:custGeom>
            <a:avLst/>
            <a:gdLst/>
            <a:ahLst/>
            <a:cxnLst/>
            <a:rect l="l" t="t" r="r" b="b"/>
            <a:pathLst>
              <a:path w="9357995" h="680719">
                <a:moveTo>
                  <a:pt x="9034653" y="0"/>
                </a:moveTo>
                <a:lnTo>
                  <a:pt x="0" y="126"/>
                </a:lnTo>
                <a:lnTo>
                  <a:pt x="0" y="680592"/>
                </a:lnTo>
                <a:lnTo>
                  <a:pt x="9034653" y="680592"/>
                </a:lnTo>
                <a:lnTo>
                  <a:pt x="9082532" y="677037"/>
                </a:lnTo>
                <a:lnTo>
                  <a:pt x="9128252" y="667003"/>
                </a:lnTo>
                <a:lnTo>
                  <a:pt x="9171178" y="650748"/>
                </a:lnTo>
                <a:lnTo>
                  <a:pt x="9210929" y="629030"/>
                </a:lnTo>
                <a:lnTo>
                  <a:pt x="9246870" y="601979"/>
                </a:lnTo>
                <a:lnTo>
                  <a:pt x="9278747" y="570356"/>
                </a:lnTo>
                <a:lnTo>
                  <a:pt x="9305798" y="534542"/>
                </a:lnTo>
                <a:lnTo>
                  <a:pt x="9327769" y="495045"/>
                </a:lnTo>
                <a:lnTo>
                  <a:pt x="9344025" y="452247"/>
                </a:lnTo>
                <a:lnTo>
                  <a:pt x="9354185" y="406907"/>
                </a:lnTo>
                <a:lnTo>
                  <a:pt x="9357614" y="359282"/>
                </a:lnTo>
                <a:lnTo>
                  <a:pt x="9357614" y="318769"/>
                </a:lnTo>
                <a:lnTo>
                  <a:pt x="9354185" y="271779"/>
                </a:lnTo>
                <a:lnTo>
                  <a:pt x="9344025" y="226822"/>
                </a:lnTo>
                <a:lnTo>
                  <a:pt x="9327769" y="184657"/>
                </a:lnTo>
                <a:lnTo>
                  <a:pt x="9305798" y="145414"/>
                </a:lnTo>
                <a:lnTo>
                  <a:pt x="9278747" y="109854"/>
                </a:lnTo>
                <a:lnTo>
                  <a:pt x="9246870" y="78359"/>
                </a:lnTo>
                <a:lnTo>
                  <a:pt x="9210929" y="51562"/>
                </a:lnTo>
                <a:lnTo>
                  <a:pt x="9171178" y="29844"/>
                </a:lnTo>
                <a:lnTo>
                  <a:pt x="9128252" y="13588"/>
                </a:lnTo>
                <a:lnTo>
                  <a:pt x="9082532" y="3555"/>
                </a:lnTo>
                <a:lnTo>
                  <a:pt x="9034653" y="0"/>
                </a:lnTo>
                <a:close/>
              </a:path>
            </a:pathLst>
          </a:custGeom>
          <a:noFill/>
        </p:spPr>
        <p:txBody>
          <a:bodyPr wrap="square" lIns="0" tIns="0" rIns="0" bIns="0" rtlCol="0"/>
          <a:lstStyle/>
          <a:p>
            <a:r>
              <a:rPr lang="en-US" sz="7200" b="1" dirty="0">
                <a:solidFill>
                  <a:schemeClr val="bg1"/>
                </a:solidFill>
              </a:rPr>
              <a:t>SSIS</a:t>
            </a:r>
            <a:endParaRPr sz="7200" b="1" dirty="0">
              <a:solidFill>
                <a:schemeClr val="bg1"/>
              </a:solidFill>
            </a:endParaRPr>
          </a:p>
        </p:txBody>
      </p:sp>
      <p:sp>
        <p:nvSpPr>
          <p:cNvPr id="15" name="TextBox 14">
            <a:extLst>
              <a:ext uri="{FF2B5EF4-FFF2-40B4-BE49-F238E27FC236}">
                <a16:creationId xmlns:a16="http://schemas.microsoft.com/office/drawing/2014/main" id="{F0AD57D3-EB57-CDB2-7701-CD9B36750A6E}"/>
              </a:ext>
            </a:extLst>
          </p:cNvPr>
          <p:cNvSpPr txBox="1"/>
          <p:nvPr/>
        </p:nvSpPr>
        <p:spPr>
          <a:xfrm>
            <a:off x="14843613" y="4151092"/>
            <a:ext cx="3474893" cy="3207048"/>
          </a:xfrm>
          <a:prstGeom prst="rect">
            <a:avLst/>
          </a:prstGeom>
          <a:noFill/>
        </p:spPr>
        <p:txBody>
          <a:bodyPr wrap="square" rtlCol="0">
            <a:spAutoFit/>
          </a:bodyPr>
          <a:lstStyle/>
          <a:p>
            <a:r>
              <a:rPr lang="en-US" sz="4000" b="1" dirty="0">
                <a:solidFill>
                  <a:schemeClr val="bg1"/>
                </a:solidFill>
              </a:rPr>
              <a:t>Extract the data from SQL server to Excel File Destination</a:t>
            </a:r>
          </a:p>
        </p:txBody>
      </p:sp>
    </p:spTree>
    <p:extLst>
      <p:ext uri="{BB962C8B-B14F-4D97-AF65-F5344CB8AC3E}">
        <p14:creationId xmlns:p14="http://schemas.microsoft.com/office/powerpoint/2010/main" val="4257259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A4631-3E37-9C60-10FC-C241313709BF}"/>
            </a:ext>
          </a:extLst>
        </p:cNvPr>
        <p:cNvGrpSpPr/>
        <p:nvPr/>
      </p:nvGrpSpPr>
      <p:grpSpPr>
        <a:xfrm>
          <a:off x="0" y="0"/>
          <a:ext cx="0" cy="0"/>
          <a:chOff x="0" y="0"/>
          <a:chExt cx="0" cy="0"/>
        </a:xfrm>
      </p:grpSpPr>
      <p:sp>
        <p:nvSpPr>
          <p:cNvPr id="28" name="Freeform 28">
            <a:extLst>
              <a:ext uri="{FF2B5EF4-FFF2-40B4-BE49-F238E27FC236}">
                <a16:creationId xmlns:a16="http://schemas.microsoft.com/office/drawing/2014/main" id="{FC47CE13-2797-F184-85B0-B784EDF87D09}"/>
              </a:ext>
            </a:extLst>
          </p:cNvPr>
          <p:cNvSpPr/>
          <p:nvPr/>
        </p:nvSpPr>
        <p:spPr>
          <a:xfrm>
            <a:off x="16918029" y="38100"/>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A4B3D559-B8D8-8DBE-439E-7E05199B91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689" y="-571500"/>
            <a:ext cx="2169642" cy="2169642"/>
          </a:xfrm>
          <a:prstGeom prst="rect">
            <a:avLst/>
          </a:prstGeom>
        </p:spPr>
      </p:pic>
      <p:grpSp>
        <p:nvGrpSpPr>
          <p:cNvPr id="11" name="Group 11">
            <a:extLst>
              <a:ext uri="{FF2B5EF4-FFF2-40B4-BE49-F238E27FC236}">
                <a16:creationId xmlns:a16="http://schemas.microsoft.com/office/drawing/2014/main" id="{93CD5FD7-2021-BA55-C4DB-4DFA3FB94F28}"/>
              </a:ext>
            </a:extLst>
          </p:cNvPr>
          <p:cNvGrpSpPr/>
          <p:nvPr/>
        </p:nvGrpSpPr>
        <p:grpSpPr>
          <a:xfrm rot="5400000">
            <a:off x="14843613" y="-2300841"/>
            <a:ext cx="5520047" cy="5520047"/>
            <a:chOff x="0" y="0"/>
            <a:chExt cx="812800" cy="812800"/>
          </a:xfrm>
        </p:grpSpPr>
        <p:sp>
          <p:nvSpPr>
            <p:cNvPr id="13" name="TextBox 13">
              <a:extLst>
                <a:ext uri="{FF2B5EF4-FFF2-40B4-BE49-F238E27FC236}">
                  <a16:creationId xmlns:a16="http://schemas.microsoft.com/office/drawing/2014/main" id="{0B144D4D-DF1C-5746-BCEB-E16ECA348CD1}"/>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sp>
          <p:nvSpPr>
            <p:cNvPr id="12" name="Freeform 12">
              <a:extLst>
                <a:ext uri="{FF2B5EF4-FFF2-40B4-BE49-F238E27FC236}">
                  <a16:creationId xmlns:a16="http://schemas.microsoft.com/office/drawing/2014/main" id="{624D4CD1-AB3C-26AD-A3B6-F7CE3ABCE19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grpSp>
      <p:sp>
        <p:nvSpPr>
          <p:cNvPr id="3" name="object 2">
            <a:extLst>
              <a:ext uri="{FF2B5EF4-FFF2-40B4-BE49-F238E27FC236}">
                <a16:creationId xmlns:a16="http://schemas.microsoft.com/office/drawing/2014/main" id="{B4B2F3C0-1032-1FDE-6041-779E9B33998E}"/>
              </a:ext>
            </a:extLst>
          </p:cNvPr>
          <p:cNvSpPr/>
          <p:nvPr/>
        </p:nvSpPr>
        <p:spPr>
          <a:xfrm>
            <a:off x="15391597" y="436761"/>
            <a:ext cx="3811026" cy="1545435"/>
          </a:xfrm>
          <a:custGeom>
            <a:avLst/>
            <a:gdLst/>
            <a:ahLst/>
            <a:cxnLst/>
            <a:rect l="l" t="t" r="r" b="b"/>
            <a:pathLst>
              <a:path w="9357995" h="680719">
                <a:moveTo>
                  <a:pt x="9034653" y="0"/>
                </a:moveTo>
                <a:lnTo>
                  <a:pt x="0" y="126"/>
                </a:lnTo>
                <a:lnTo>
                  <a:pt x="0" y="680592"/>
                </a:lnTo>
                <a:lnTo>
                  <a:pt x="9034653" y="680592"/>
                </a:lnTo>
                <a:lnTo>
                  <a:pt x="9082532" y="677037"/>
                </a:lnTo>
                <a:lnTo>
                  <a:pt x="9128252" y="667003"/>
                </a:lnTo>
                <a:lnTo>
                  <a:pt x="9171178" y="650748"/>
                </a:lnTo>
                <a:lnTo>
                  <a:pt x="9210929" y="629030"/>
                </a:lnTo>
                <a:lnTo>
                  <a:pt x="9246870" y="601979"/>
                </a:lnTo>
                <a:lnTo>
                  <a:pt x="9278747" y="570356"/>
                </a:lnTo>
                <a:lnTo>
                  <a:pt x="9305798" y="534542"/>
                </a:lnTo>
                <a:lnTo>
                  <a:pt x="9327769" y="495045"/>
                </a:lnTo>
                <a:lnTo>
                  <a:pt x="9344025" y="452247"/>
                </a:lnTo>
                <a:lnTo>
                  <a:pt x="9354185" y="406907"/>
                </a:lnTo>
                <a:lnTo>
                  <a:pt x="9357614" y="359282"/>
                </a:lnTo>
                <a:lnTo>
                  <a:pt x="9357614" y="318769"/>
                </a:lnTo>
                <a:lnTo>
                  <a:pt x="9354185" y="271779"/>
                </a:lnTo>
                <a:lnTo>
                  <a:pt x="9344025" y="226822"/>
                </a:lnTo>
                <a:lnTo>
                  <a:pt x="9327769" y="184657"/>
                </a:lnTo>
                <a:lnTo>
                  <a:pt x="9305798" y="145414"/>
                </a:lnTo>
                <a:lnTo>
                  <a:pt x="9278747" y="109854"/>
                </a:lnTo>
                <a:lnTo>
                  <a:pt x="9246870" y="78359"/>
                </a:lnTo>
                <a:lnTo>
                  <a:pt x="9210929" y="51562"/>
                </a:lnTo>
                <a:lnTo>
                  <a:pt x="9171178" y="29844"/>
                </a:lnTo>
                <a:lnTo>
                  <a:pt x="9128252" y="13588"/>
                </a:lnTo>
                <a:lnTo>
                  <a:pt x="9082532" y="3555"/>
                </a:lnTo>
                <a:lnTo>
                  <a:pt x="9034653" y="0"/>
                </a:lnTo>
                <a:close/>
              </a:path>
            </a:pathLst>
          </a:custGeom>
          <a:noFill/>
        </p:spPr>
        <p:txBody>
          <a:bodyPr wrap="square" lIns="0" tIns="0" rIns="0" bIns="0" rtlCol="0"/>
          <a:lstStyle/>
          <a:p>
            <a:r>
              <a:rPr lang="en-US" sz="7200" b="1" dirty="0">
                <a:solidFill>
                  <a:schemeClr val="bg1"/>
                </a:solidFill>
              </a:rPr>
              <a:t>SSIS</a:t>
            </a:r>
            <a:endParaRPr sz="7200" b="1" dirty="0">
              <a:solidFill>
                <a:schemeClr val="bg1"/>
              </a:solidFill>
            </a:endParaRPr>
          </a:p>
        </p:txBody>
      </p:sp>
      <p:grpSp>
        <p:nvGrpSpPr>
          <p:cNvPr id="18" name="Group 17">
            <a:extLst>
              <a:ext uri="{FF2B5EF4-FFF2-40B4-BE49-F238E27FC236}">
                <a16:creationId xmlns:a16="http://schemas.microsoft.com/office/drawing/2014/main" id="{CFA401B3-F781-CB95-5243-CCF19497F6A4}"/>
              </a:ext>
            </a:extLst>
          </p:cNvPr>
          <p:cNvGrpSpPr/>
          <p:nvPr/>
        </p:nvGrpSpPr>
        <p:grpSpPr>
          <a:xfrm>
            <a:off x="457200" y="1104900"/>
            <a:ext cx="14180836" cy="10529272"/>
            <a:chOff x="685800" y="952500"/>
            <a:chExt cx="13952236" cy="10681672"/>
          </a:xfrm>
        </p:grpSpPr>
        <p:sp>
          <p:nvSpPr>
            <p:cNvPr id="10" name="Rectangle: Rounded Corners 9">
              <a:extLst>
                <a:ext uri="{FF2B5EF4-FFF2-40B4-BE49-F238E27FC236}">
                  <a16:creationId xmlns:a16="http://schemas.microsoft.com/office/drawing/2014/main" id="{5FEA6048-19EB-CC58-CA5E-93F627B04D30}"/>
                </a:ext>
              </a:extLst>
            </p:cNvPr>
            <p:cNvSpPr/>
            <p:nvPr/>
          </p:nvSpPr>
          <p:spPr>
            <a:xfrm>
              <a:off x="685800" y="952500"/>
              <a:ext cx="13952236" cy="9220200"/>
            </a:xfrm>
            <a:prstGeom prst="roundRect">
              <a:avLst>
                <a:gd name="adj" fmla="val 4975"/>
              </a:avLst>
            </a:prstGeom>
            <a:solidFill>
              <a:srgbClr val="1C83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050246F-AC25-B82A-4601-F373E7479802}"/>
                </a:ext>
              </a:extLst>
            </p:cNvPr>
            <p:cNvGrpSpPr/>
            <p:nvPr/>
          </p:nvGrpSpPr>
          <p:grpSpPr>
            <a:xfrm>
              <a:off x="914400" y="1181100"/>
              <a:ext cx="13495149" cy="10453072"/>
              <a:chOff x="0" y="1232159"/>
              <a:chExt cx="18288000" cy="10694380"/>
            </a:xfrm>
          </p:grpSpPr>
          <p:pic>
            <p:nvPicPr>
              <p:cNvPr id="4" name="Picture 3" descr="A screenshot of a computer&#10;&#10;AI-generated content may be incorrect.">
                <a:extLst>
                  <a:ext uri="{FF2B5EF4-FFF2-40B4-BE49-F238E27FC236}">
                    <a16:creationId xmlns:a16="http://schemas.microsoft.com/office/drawing/2014/main" id="{D5BF5605-27D4-E8E4-EC7B-EA98DEDE8292}"/>
                  </a:ext>
                </a:extLst>
              </p:cNvPr>
              <p:cNvPicPr>
                <a:picLocks noChangeAspect="1"/>
              </p:cNvPicPr>
              <p:nvPr/>
            </p:nvPicPr>
            <p:blipFill rotWithShape="1">
              <a:blip r:embed="rId5">
                <a:extLst>
                  <a:ext uri="{28A0092B-C50C-407E-A947-70E740481C1C}">
                    <a14:useLocalDpi xmlns:a14="http://schemas.microsoft.com/office/drawing/2010/main" val="0"/>
                  </a:ext>
                </a:extLst>
              </a:blip>
              <a:srcRect r="51366"/>
              <a:stretch>
                <a:fillRect/>
              </a:stretch>
            </p:blipFill>
            <p:spPr>
              <a:xfrm>
                <a:off x="0" y="1243912"/>
                <a:ext cx="8345297" cy="4401994"/>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EB793961-D886-33A1-459F-09BB9BB1C512}"/>
                  </a:ext>
                </a:extLst>
              </p:cNvPr>
              <p:cNvPicPr>
                <a:picLocks noChangeAspect="1"/>
              </p:cNvPicPr>
              <p:nvPr/>
            </p:nvPicPr>
            <p:blipFill rotWithShape="1">
              <a:blip r:embed="rId6">
                <a:extLst>
                  <a:ext uri="{28A0092B-C50C-407E-A947-70E740481C1C}">
                    <a14:useLocalDpi xmlns:a14="http://schemas.microsoft.com/office/drawing/2010/main" val="0"/>
                  </a:ext>
                </a:extLst>
              </a:blip>
              <a:srcRect l="5230" r="35750"/>
              <a:stretch>
                <a:fillRect/>
              </a:stretch>
            </p:blipFill>
            <p:spPr>
              <a:xfrm>
                <a:off x="8345298" y="1232159"/>
                <a:ext cx="9942702" cy="4413746"/>
              </a:xfrm>
              <a:prstGeom prst="rect">
                <a:avLst/>
              </a:prstGeom>
            </p:spPr>
          </p:pic>
          <p:pic>
            <p:nvPicPr>
              <p:cNvPr id="6" name="Picture 5" descr="A diagram of maintenance and fact&#10;&#10;AI-generated content may be incorrect.">
                <a:extLst>
                  <a:ext uri="{FF2B5EF4-FFF2-40B4-BE49-F238E27FC236}">
                    <a16:creationId xmlns:a16="http://schemas.microsoft.com/office/drawing/2014/main" id="{8B2599EE-3002-2711-14B1-69E8CF170AE6}"/>
                  </a:ext>
                </a:extLst>
              </p:cNvPr>
              <p:cNvPicPr>
                <a:picLocks noChangeAspect="1"/>
              </p:cNvPicPr>
              <p:nvPr/>
            </p:nvPicPr>
            <p:blipFill rotWithShape="1">
              <a:blip r:embed="rId7">
                <a:extLst>
                  <a:ext uri="{28A0092B-C50C-407E-A947-70E740481C1C}">
                    <a14:useLocalDpi xmlns:a14="http://schemas.microsoft.com/office/drawing/2010/main" val="0"/>
                  </a:ext>
                </a:extLst>
              </a:blip>
              <a:srcRect l="9024" r="28190"/>
              <a:stretch>
                <a:fillRect/>
              </a:stretch>
            </p:blipFill>
            <p:spPr>
              <a:xfrm>
                <a:off x="5837299" y="5598070"/>
                <a:ext cx="5970823" cy="4646810"/>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70F1AEF9-61AA-61EC-9966-280C3668259A}"/>
                  </a:ext>
                </a:extLst>
              </p:cNvPr>
              <p:cNvPicPr>
                <a:picLocks noChangeAspect="1"/>
              </p:cNvPicPr>
              <p:nvPr/>
            </p:nvPicPr>
            <p:blipFill rotWithShape="1">
              <a:blip r:embed="rId8">
                <a:extLst>
                  <a:ext uri="{28A0092B-C50C-407E-A947-70E740481C1C}">
                    <a14:useLocalDpi xmlns:a14="http://schemas.microsoft.com/office/drawing/2010/main" val="0"/>
                  </a:ext>
                </a:extLst>
              </a:blip>
              <a:srcRect l="10735" t="-35937" r="30388" b="-35937"/>
              <a:stretch>
                <a:fillRect/>
              </a:stretch>
            </p:blipFill>
            <p:spPr>
              <a:xfrm>
                <a:off x="1" y="3924300"/>
                <a:ext cx="6372818" cy="8002239"/>
              </a:xfrm>
              <a:prstGeom prst="rect">
                <a:avLst/>
              </a:prstGeom>
            </p:spPr>
          </p:pic>
          <p:pic>
            <p:nvPicPr>
              <p:cNvPr id="17" name="Picture 16" descr="A diagram of a diagram&#10;&#10;AI-generated content may be incorrect.">
                <a:extLst>
                  <a:ext uri="{FF2B5EF4-FFF2-40B4-BE49-F238E27FC236}">
                    <a16:creationId xmlns:a16="http://schemas.microsoft.com/office/drawing/2014/main" id="{88C43968-5188-1D5F-3911-8E437F8F4EC9}"/>
                  </a:ext>
                </a:extLst>
              </p:cNvPr>
              <p:cNvPicPr>
                <a:picLocks noChangeAspect="1"/>
              </p:cNvPicPr>
              <p:nvPr/>
            </p:nvPicPr>
            <p:blipFill rotWithShape="1">
              <a:blip r:embed="rId9">
                <a:extLst>
                  <a:ext uri="{28A0092B-C50C-407E-A947-70E740481C1C}">
                    <a14:useLocalDpi xmlns:a14="http://schemas.microsoft.com/office/drawing/2010/main" val="0"/>
                  </a:ext>
                </a:extLst>
              </a:blip>
              <a:srcRect l="27425" r="22774"/>
              <a:stretch>
                <a:fillRect/>
              </a:stretch>
            </p:blipFill>
            <p:spPr>
              <a:xfrm>
                <a:off x="11808122" y="5598070"/>
                <a:ext cx="6479877" cy="4650832"/>
              </a:xfrm>
              <a:prstGeom prst="rect">
                <a:avLst/>
              </a:prstGeom>
            </p:spPr>
          </p:pic>
        </p:grpSp>
      </p:grpSp>
      <p:sp>
        <p:nvSpPr>
          <p:cNvPr id="19" name="TextBox 18">
            <a:extLst>
              <a:ext uri="{FF2B5EF4-FFF2-40B4-BE49-F238E27FC236}">
                <a16:creationId xmlns:a16="http://schemas.microsoft.com/office/drawing/2014/main" id="{10DFEC5D-9AEF-48DD-7DC0-F29E37FD62E1}"/>
              </a:ext>
            </a:extLst>
          </p:cNvPr>
          <p:cNvSpPr txBox="1"/>
          <p:nvPr/>
        </p:nvSpPr>
        <p:spPr>
          <a:xfrm>
            <a:off x="14921932" y="3910204"/>
            <a:ext cx="3192764" cy="3170099"/>
          </a:xfrm>
          <a:prstGeom prst="rect">
            <a:avLst/>
          </a:prstGeom>
          <a:noFill/>
        </p:spPr>
        <p:txBody>
          <a:bodyPr wrap="square" rtlCol="0">
            <a:spAutoFit/>
          </a:bodyPr>
          <a:lstStyle/>
          <a:p>
            <a:r>
              <a:rPr lang="en-US" sz="4000" b="1" dirty="0">
                <a:solidFill>
                  <a:schemeClr val="bg1"/>
                </a:solidFill>
              </a:rPr>
              <a:t>Extract data from SQL data base  to SQL DWH Destination</a:t>
            </a:r>
          </a:p>
        </p:txBody>
      </p:sp>
    </p:spTree>
    <p:extLst>
      <p:ext uri="{BB962C8B-B14F-4D97-AF65-F5344CB8AC3E}">
        <p14:creationId xmlns:p14="http://schemas.microsoft.com/office/powerpoint/2010/main" val="3717952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8D948-7129-0D1F-58B0-0221D7F3AEE7}"/>
            </a:ext>
          </a:extLst>
        </p:cNvPr>
        <p:cNvGrpSpPr/>
        <p:nvPr/>
      </p:nvGrpSpPr>
      <p:grpSpPr>
        <a:xfrm>
          <a:off x="0" y="0"/>
          <a:ext cx="0" cy="0"/>
          <a:chOff x="0" y="0"/>
          <a:chExt cx="0" cy="0"/>
        </a:xfrm>
      </p:grpSpPr>
      <p:grpSp>
        <p:nvGrpSpPr>
          <p:cNvPr id="11" name="Group 11">
            <a:extLst>
              <a:ext uri="{FF2B5EF4-FFF2-40B4-BE49-F238E27FC236}">
                <a16:creationId xmlns:a16="http://schemas.microsoft.com/office/drawing/2014/main" id="{F99420E9-ADE9-A830-5C81-436B15D7A9D5}"/>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67B4647E-6C81-E17E-ABA6-887F4C1B4D2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9BFE22ED-3AB0-1C33-7AC7-C4BCFDBA82EA}"/>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28" name="Freeform 28">
            <a:extLst>
              <a:ext uri="{FF2B5EF4-FFF2-40B4-BE49-F238E27FC236}">
                <a16:creationId xmlns:a16="http://schemas.microsoft.com/office/drawing/2014/main" id="{DE473268-D3B9-5FDE-F479-9B450ED054F1}"/>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a:extLst>
              <a:ext uri="{FF2B5EF4-FFF2-40B4-BE49-F238E27FC236}">
                <a16:creationId xmlns:a16="http://schemas.microsoft.com/office/drawing/2014/main" id="{D7FC7A95-1369-4683-B57F-7894E59614E5}"/>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C282504D-3E96-B36D-6344-43DC334B5E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89" y="-495747"/>
            <a:ext cx="2169642" cy="2169642"/>
          </a:xfrm>
          <a:prstGeom prst="rect">
            <a:avLst/>
          </a:prstGeom>
        </p:spPr>
      </p:pic>
      <p:sp>
        <p:nvSpPr>
          <p:cNvPr id="2" name="Rectangle: Rounded Corners 1">
            <a:extLst>
              <a:ext uri="{FF2B5EF4-FFF2-40B4-BE49-F238E27FC236}">
                <a16:creationId xmlns:a16="http://schemas.microsoft.com/office/drawing/2014/main" id="{4DAFECB0-7C19-E47D-1AC7-FF63692059C4}"/>
              </a:ext>
            </a:extLst>
          </p:cNvPr>
          <p:cNvSpPr/>
          <p:nvPr/>
        </p:nvSpPr>
        <p:spPr>
          <a:xfrm>
            <a:off x="762000" y="2230826"/>
            <a:ext cx="12191999" cy="7105866"/>
          </a:xfrm>
          <a:prstGeom prst="roundRect">
            <a:avLst>
              <a:gd name="adj" fmla="val 4975"/>
            </a:avLst>
          </a:prstGeom>
          <a:solidFill>
            <a:srgbClr val="1C83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2">
            <a:extLst>
              <a:ext uri="{FF2B5EF4-FFF2-40B4-BE49-F238E27FC236}">
                <a16:creationId xmlns:a16="http://schemas.microsoft.com/office/drawing/2014/main" id="{8343889A-CAB9-A7F3-A186-B01E60DA1E68}"/>
              </a:ext>
            </a:extLst>
          </p:cNvPr>
          <p:cNvSpPr/>
          <p:nvPr/>
        </p:nvSpPr>
        <p:spPr>
          <a:xfrm>
            <a:off x="1423510" y="2446488"/>
            <a:ext cx="9357995" cy="1545435"/>
          </a:xfrm>
          <a:custGeom>
            <a:avLst/>
            <a:gdLst/>
            <a:ahLst/>
            <a:cxnLst/>
            <a:rect l="l" t="t" r="r" b="b"/>
            <a:pathLst>
              <a:path w="9357995" h="680719">
                <a:moveTo>
                  <a:pt x="9034653" y="0"/>
                </a:moveTo>
                <a:lnTo>
                  <a:pt x="0" y="126"/>
                </a:lnTo>
                <a:lnTo>
                  <a:pt x="0" y="680592"/>
                </a:lnTo>
                <a:lnTo>
                  <a:pt x="9034653" y="680592"/>
                </a:lnTo>
                <a:lnTo>
                  <a:pt x="9082532" y="677037"/>
                </a:lnTo>
                <a:lnTo>
                  <a:pt x="9128252" y="667003"/>
                </a:lnTo>
                <a:lnTo>
                  <a:pt x="9171178" y="650748"/>
                </a:lnTo>
                <a:lnTo>
                  <a:pt x="9210929" y="629030"/>
                </a:lnTo>
                <a:lnTo>
                  <a:pt x="9246870" y="601979"/>
                </a:lnTo>
                <a:lnTo>
                  <a:pt x="9278747" y="570356"/>
                </a:lnTo>
                <a:lnTo>
                  <a:pt x="9305798" y="534542"/>
                </a:lnTo>
                <a:lnTo>
                  <a:pt x="9327769" y="495045"/>
                </a:lnTo>
                <a:lnTo>
                  <a:pt x="9344025" y="452247"/>
                </a:lnTo>
                <a:lnTo>
                  <a:pt x="9354185" y="406907"/>
                </a:lnTo>
                <a:lnTo>
                  <a:pt x="9357614" y="359282"/>
                </a:lnTo>
                <a:lnTo>
                  <a:pt x="9357614" y="318769"/>
                </a:lnTo>
                <a:lnTo>
                  <a:pt x="9354185" y="271779"/>
                </a:lnTo>
                <a:lnTo>
                  <a:pt x="9344025" y="226822"/>
                </a:lnTo>
                <a:lnTo>
                  <a:pt x="9327769" y="184657"/>
                </a:lnTo>
                <a:lnTo>
                  <a:pt x="9305798" y="145414"/>
                </a:lnTo>
                <a:lnTo>
                  <a:pt x="9278747" y="109854"/>
                </a:lnTo>
                <a:lnTo>
                  <a:pt x="9246870" y="78359"/>
                </a:lnTo>
                <a:lnTo>
                  <a:pt x="9210929" y="51562"/>
                </a:lnTo>
                <a:lnTo>
                  <a:pt x="9171178" y="29844"/>
                </a:lnTo>
                <a:lnTo>
                  <a:pt x="9128252" y="13588"/>
                </a:lnTo>
                <a:lnTo>
                  <a:pt x="9082532" y="3555"/>
                </a:lnTo>
                <a:lnTo>
                  <a:pt x="9034653" y="0"/>
                </a:lnTo>
                <a:close/>
              </a:path>
            </a:pathLst>
          </a:custGeom>
          <a:noFill/>
        </p:spPr>
        <p:txBody>
          <a:bodyPr wrap="square" lIns="0" tIns="0" rIns="0" bIns="0" rtlCol="0"/>
          <a:lstStyle/>
          <a:p>
            <a:r>
              <a:rPr lang="en-US" sz="7200" b="1" dirty="0">
                <a:solidFill>
                  <a:schemeClr val="bg1"/>
                </a:solidFill>
              </a:rPr>
              <a:t> SSAS</a:t>
            </a:r>
            <a:endParaRPr sz="7200" b="1" dirty="0">
              <a:solidFill>
                <a:schemeClr val="bg1"/>
              </a:solidFill>
            </a:endParaRPr>
          </a:p>
        </p:txBody>
      </p:sp>
      <p:sp>
        <p:nvSpPr>
          <p:cNvPr id="18" name="TextBox 18">
            <a:extLst>
              <a:ext uri="{FF2B5EF4-FFF2-40B4-BE49-F238E27FC236}">
                <a16:creationId xmlns:a16="http://schemas.microsoft.com/office/drawing/2014/main" id="{A1CF5CAD-3A34-4272-5F0E-25C79C77F7AE}"/>
              </a:ext>
            </a:extLst>
          </p:cNvPr>
          <p:cNvSpPr txBox="1"/>
          <p:nvPr/>
        </p:nvSpPr>
        <p:spPr>
          <a:xfrm>
            <a:off x="1423510" y="4102429"/>
            <a:ext cx="10920890" cy="4447371"/>
          </a:xfrm>
          <a:prstGeom prst="rect">
            <a:avLst/>
          </a:prstGeom>
        </p:spPr>
        <p:txBody>
          <a:bodyPr wrap="square" lIns="0" tIns="0" rIns="0" bIns="0" rtlCol="0" anchor="t">
            <a:spAutoFit/>
          </a:bodyPr>
          <a:lstStyle/>
          <a:p>
            <a:pPr>
              <a:lnSpc>
                <a:spcPts val="7150"/>
              </a:lnSpc>
            </a:pPr>
            <a:r>
              <a:rPr lang="en-US" sz="4400" dirty="0">
                <a:solidFill>
                  <a:schemeClr val="bg1"/>
                </a:solidFill>
                <a:latin typeface="Gotham Bold"/>
                <a:ea typeface="Gotham Bold"/>
                <a:cs typeface="Gotham Bold"/>
                <a:sym typeface="Gotham Bold"/>
              </a:rPr>
              <a:t>We make analysis by SSAS</a:t>
            </a:r>
          </a:p>
          <a:p>
            <a:pPr>
              <a:lnSpc>
                <a:spcPts val="7150"/>
              </a:lnSpc>
            </a:pPr>
            <a:r>
              <a:rPr lang="en-US" sz="2000" dirty="0">
                <a:solidFill>
                  <a:schemeClr val="bg1"/>
                </a:solidFill>
              </a:rPr>
              <a:t>Utilizing SQL Server Analysis Services (SSAS) to build multidimensional cubes for advanced analytics. This enables in-depth reporting on vehicle rental profitability, driver earnings, tips distribution, and total revenue across </a:t>
            </a:r>
            <a:r>
              <a:rPr lang="en-US" sz="2000" dirty="0" err="1">
                <a:solidFill>
                  <a:schemeClr val="bg1"/>
                </a:solidFill>
              </a:rPr>
              <a:t>Rihla's</a:t>
            </a:r>
            <a:r>
              <a:rPr lang="en-US" sz="2000" dirty="0">
                <a:solidFill>
                  <a:schemeClr val="bg1"/>
                </a:solidFill>
              </a:rPr>
              <a:t> rent service</a:t>
            </a:r>
          </a:p>
          <a:p>
            <a:pPr>
              <a:lnSpc>
                <a:spcPts val="7150"/>
              </a:lnSpc>
            </a:pPr>
            <a:endParaRPr lang="en-US" sz="2000" dirty="0">
              <a:solidFill>
                <a:schemeClr val="bg1"/>
              </a:solidFill>
              <a:latin typeface="Gotham Bold"/>
              <a:ea typeface="Gotham Bold"/>
              <a:cs typeface="Gotham Bold"/>
              <a:sym typeface="Gotham Bold"/>
            </a:endParaRPr>
          </a:p>
        </p:txBody>
      </p:sp>
      <p:grpSp>
        <p:nvGrpSpPr>
          <p:cNvPr id="5" name="Group 8">
            <a:extLst>
              <a:ext uri="{FF2B5EF4-FFF2-40B4-BE49-F238E27FC236}">
                <a16:creationId xmlns:a16="http://schemas.microsoft.com/office/drawing/2014/main" id="{17C0929E-AAF8-A354-CCF7-0552DCAAAA75}"/>
              </a:ext>
            </a:extLst>
          </p:cNvPr>
          <p:cNvGrpSpPr/>
          <p:nvPr/>
        </p:nvGrpSpPr>
        <p:grpSpPr>
          <a:xfrm>
            <a:off x="11593626" y="6127711"/>
            <a:ext cx="4043766" cy="4043766"/>
            <a:chOff x="0" y="-8279"/>
            <a:chExt cx="812800" cy="812800"/>
          </a:xfrm>
          <a:solidFill>
            <a:schemeClr val="bg1"/>
          </a:solidFill>
        </p:grpSpPr>
        <p:sp>
          <p:nvSpPr>
            <p:cNvPr id="6" name="Freeform 9">
              <a:extLst>
                <a:ext uri="{FF2B5EF4-FFF2-40B4-BE49-F238E27FC236}">
                  <a16:creationId xmlns:a16="http://schemas.microsoft.com/office/drawing/2014/main" id="{5FADFB6D-F420-AC6C-01D6-C05D05D3600A}"/>
                </a:ext>
              </a:extLst>
            </p:cNvPr>
            <p:cNvSpPr/>
            <p:nvPr/>
          </p:nvSpPr>
          <p:spPr>
            <a:xfrm>
              <a:off x="0" y="-8279"/>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sp>
      </p:grpSp>
      <p:pic>
        <p:nvPicPr>
          <p:cNvPr id="8" name="Picture 7" descr="A purple logo on a black background&#10;&#10;AI-generated content may be incorrect.">
            <a:extLst>
              <a:ext uri="{FF2B5EF4-FFF2-40B4-BE49-F238E27FC236}">
                <a16:creationId xmlns:a16="http://schemas.microsoft.com/office/drawing/2014/main" id="{5B1D256A-1E86-7585-4708-4BE2DFE3A0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59192" y="5999857"/>
            <a:ext cx="4112634" cy="4112634"/>
          </a:xfrm>
          <a:prstGeom prst="rect">
            <a:avLst/>
          </a:prstGeom>
        </p:spPr>
      </p:pic>
    </p:spTree>
    <p:extLst>
      <p:ext uri="{BB962C8B-B14F-4D97-AF65-F5344CB8AC3E}">
        <p14:creationId xmlns:p14="http://schemas.microsoft.com/office/powerpoint/2010/main" val="2118247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57922-31CC-5C4C-12B5-71972B3B76B4}"/>
            </a:ext>
          </a:extLst>
        </p:cNvPr>
        <p:cNvGrpSpPr/>
        <p:nvPr/>
      </p:nvGrpSpPr>
      <p:grpSpPr>
        <a:xfrm>
          <a:off x="0" y="0"/>
          <a:ext cx="0" cy="0"/>
          <a:chOff x="0" y="0"/>
          <a:chExt cx="0" cy="0"/>
        </a:xfrm>
      </p:grpSpPr>
      <p:sp>
        <p:nvSpPr>
          <p:cNvPr id="28" name="Freeform 28">
            <a:extLst>
              <a:ext uri="{FF2B5EF4-FFF2-40B4-BE49-F238E27FC236}">
                <a16:creationId xmlns:a16="http://schemas.microsoft.com/office/drawing/2014/main" id="{311C5A29-96F2-8019-50B6-232695739797}"/>
              </a:ext>
            </a:extLst>
          </p:cNvPr>
          <p:cNvSpPr/>
          <p:nvPr/>
        </p:nvSpPr>
        <p:spPr>
          <a:xfrm>
            <a:off x="16918029" y="38100"/>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72703E7F-92A4-AE26-CB92-80B792B67C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689" y="-571500"/>
            <a:ext cx="2169642" cy="2169642"/>
          </a:xfrm>
          <a:prstGeom prst="rect">
            <a:avLst/>
          </a:prstGeom>
        </p:spPr>
      </p:pic>
      <p:grpSp>
        <p:nvGrpSpPr>
          <p:cNvPr id="11" name="Group 11">
            <a:extLst>
              <a:ext uri="{FF2B5EF4-FFF2-40B4-BE49-F238E27FC236}">
                <a16:creationId xmlns:a16="http://schemas.microsoft.com/office/drawing/2014/main" id="{94F370BB-C7EA-90DC-E818-ACF491B5DCA3}"/>
              </a:ext>
            </a:extLst>
          </p:cNvPr>
          <p:cNvGrpSpPr/>
          <p:nvPr/>
        </p:nvGrpSpPr>
        <p:grpSpPr>
          <a:xfrm rot="5400000">
            <a:off x="14843613" y="-2300841"/>
            <a:ext cx="5520047" cy="5520047"/>
            <a:chOff x="0" y="0"/>
            <a:chExt cx="812800" cy="812800"/>
          </a:xfrm>
        </p:grpSpPr>
        <p:sp>
          <p:nvSpPr>
            <p:cNvPr id="13" name="TextBox 13">
              <a:extLst>
                <a:ext uri="{FF2B5EF4-FFF2-40B4-BE49-F238E27FC236}">
                  <a16:creationId xmlns:a16="http://schemas.microsoft.com/office/drawing/2014/main" id="{630BDD04-59DF-3A6E-CDB3-8F5DAE577F0F}"/>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sp>
          <p:nvSpPr>
            <p:cNvPr id="12" name="Freeform 12">
              <a:extLst>
                <a:ext uri="{FF2B5EF4-FFF2-40B4-BE49-F238E27FC236}">
                  <a16:creationId xmlns:a16="http://schemas.microsoft.com/office/drawing/2014/main" id="{5D012239-D74B-EBE7-865B-C9068F9DDBE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grpSp>
      <p:sp>
        <p:nvSpPr>
          <p:cNvPr id="3" name="object 2">
            <a:extLst>
              <a:ext uri="{FF2B5EF4-FFF2-40B4-BE49-F238E27FC236}">
                <a16:creationId xmlns:a16="http://schemas.microsoft.com/office/drawing/2014/main" id="{43C02C41-E0B8-C766-FC99-614A368526C2}"/>
              </a:ext>
            </a:extLst>
          </p:cNvPr>
          <p:cNvSpPr/>
          <p:nvPr/>
        </p:nvSpPr>
        <p:spPr>
          <a:xfrm>
            <a:off x="12575453" y="4966304"/>
            <a:ext cx="4645747" cy="2767996"/>
          </a:xfrm>
          <a:custGeom>
            <a:avLst/>
            <a:gdLst/>
            <a:ahLst/>
            <a:cxnLst/>
            <a:rect l="l" t="t" r="r" b="b"/>
            <a:pathLst>
              <a:path w="9357995" h="680719">
                <a:moveTo>
                  <a:pt x="9034653" y="0"/>
                </a:moveTo>
                <a:lnTo>
                  <a:pt x="0" y="126"/>
                </a:lnTo>
                <a:lnTo>
                  <a:pt x="0" y="680592"/>
                </a:lnTo>
                <a:lnTo>
                  <a:pt x="9034653" y="680592"/>
                </a:lnTo>
                <a:lnTo>
                  <a:pt x="9082532" y="677037"/>
                </a:lnTo>
                <a:lnTo>
                  <a:pt x="9128252" y="667003"/>
                </a:lnTo>
                <a:lnTo>
                  <a:pt x="9171178" y="650748"/>
                </a:lnTo>
                <a:lnTo>
                  <a:pt x="9210929" y="629030"/>
                </a:lnTo>
                <a:lnTo>
                  <a:pt x="9246870" y="601979"/>
                </a:lnTo>
                <a:lnTo>
                  <a:pt x="9278747" y="570356"/>
                </a:lnTo>
                <a:lnTo>
                  <a:pt x="9305798" y="534542"/>
                </a:lnTo>
                <a:lnTo>
                  <a:pt x="9327769" y="495045"/>
                </a:lnTo>
                <a:lnTo>
                  <a:pt x="9344025" y="452247"/>
                </a:lnTo>
                <a:lnTo>
                  <a:pt x="9354185" y="406907"/>
                </a:lnTo>
                <a:lnTo>
                  <a:pt x="9357614" y="359282"/>
                </a:lnTo>
                <a:lnTo>
                  <a:pt x="9357614" y="318769"/>
                </a:lnTo>
                <a:lnTo>
                  <a:pt x="9354185" y="271779"/>
                </a:lnTo>
                <a:lnTo>
                  <a:pt x="9344025" y="226822"/>
                </a:lnTo>
                <a:lnTo>
                  <a:pt x="9327769" y="184657"/>
                </a:lnTo>
                <a:lnTo>
                  <a:pt x="9305798" y="145414"/>
                </a:lnTo>
                <a:lnTo>
                  <a:pt x="9278747" y="109854"/>
                </a:lnTo>
                <a:lnTo>
                  <a:pt x="9246870" y="78359"/>
                </a:lnTo>
                <a:lnTo>
                  <a:pt x="9210929" y="51562"/>
                </a:lnTo>
                <a:lnTo>
                  <a:pt x="9171178" y="29844"/>
                </a:lnTo>
                <a:lnTo>
                  <a:pt x="9128252" y="13588"/>
                </a:lnTo>
                <a:lnTo>
                  <a:pt x="9082532" y="3555"/>
                </a:lnTo>
                <a:lnTo>
                  <a:pt x="9034653" y="0"/>
                </a:lnTo>
                <a:close/>
              </a:path>
            </a:pathLst>
          </a:custGeom>
          <a:noFill/>
        </p:spPr>
        <p:txBody>
          <a:bodyPr wrap="square" lIns="0" tIns="0" rIns="0" bIns="0" rtlCol="0"/>
          <a:lstStyle/>
          <a:p>
            <a:r>
              <a:rPr lang="en-US" sz="2000" dirty="0">
                <a:solidFill>
                  <a:schemeClr val="bg1"/>
                </a:solidFill>
              </a:rPr>
              <a:t>SSAS multidimensional analysis reveals that electric vehicles like Tesla Model 3 generate the highest rental revenue (up to $17,761), driven by high demand despite moderate base prices. Luxury models (e.g., Mercedes C-Class) achieve strong profitability through premium pricing, while economy cars attract higher tips, contributing significantly to overall driver earnings and platform performance</a:t>
            </a:r>
          </a:p>
          <a:p>
            <a:endParaRPr sz="1400" b="1" dirty="0">
              <a:solidFill>
                <a:schemeClr val="bg1"/>
              </a:solidFill>
            </a:endParaRPr>
          </a:p>
        </p:txBody>
      </p:sp>
      <p:grpSp>
        <p:nvGrpSpPr>
          <p:cNvPr id="8" name="Group 7">
            <a:extLst>
              <a:ext uri="{FF2B5EF4-FFF2-40B4-BE49-F238E27FC236}">
                <a16:creationId xmlns:a16="http://schemas.microsoft.com/office/drawing/2014/main" id="{37C7B091-F84F-97E5-0637-38C9C7B481A3}"/>
              </a:ext>
            </a:extLst>
          </p:cNvPr>
          <p:cNvGrpSpPr/>
          <p:nvPr/>
        </p:nvGrpSpPr>
        <p:grpSpPr>
          <a:xfrm>
            <a:off x="838200" y="961353"/>
            <a:ext cx="11430000" cy="9067800"/>
            <a:chOff x="1371600" y="952500"/>
            <a:chExt cx="11430000" cy="9067800"/>
          </a:xfrm>
        </p:grpSpPr>
        <p:sp>
          <p:nvSpPr>
            <p:cNvPr id="10" name="Rectangle: Rounded Corners 9">
              <a:extLst>
                <a:ext uri="{FF2B5EF4-FFF2-40B4-BE49-F238E27FC236}">
                  <a16:creationId xmlns:a16="http://schemas.microsoft.com/office/drawing/2014/main" id="{DD8A2DE4-0747-9C3F-E602-9D12F36E7F71}"/>
                </a:ext>
              </a:extLst>
            </p:cNvPr>
            <p:cNvSpPr/>
            <p:nvPr/>
          </p:nvSpPr>
          <p:spPr>
            <a:xfrm>
              <a:off x="1371600" y="952500"/>
              <a:ext cx="11430000" cy="9067800"/>
            </a:xfrm>
            <a:prstGeom prst="roundRect">
              <a:avLst>
                <a:gd name="adj" fmla="val 4975"/>
              </a:avLst>
            </a:prstGeom>
            <a:solidFill>
              <a:srgbClr val="1C83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a:extLst>
                <a:ext uri="{FF2B5EF4-FFF2-40B4-BE49-F238E27FC236}">
                  <a16:creationId xmlns:a16="http://schemas.microsoft.com/office/drawing/2014/main" id="{BE3C47E8-0EEB-8C3C-02B2-C770A2F162B0}"/>
                </a:ext>
              </a:extLst>
            </p:cNvPr>
            <p:cNvPicPr>
              <a:picLocks noChangeAspect="1"/>
            </p:cNvPicPr>
            <p:nvPr/>
          </p:nvPicPr>
          <p:blipFill rotWithShape="1">
            <a:blip r:embed="rId5">
              <a:extLst>
                <a:ext uri="{28A0092B-C50C-407E-A947-70E740481C1C}">
                  <a14:useLocalDpi xmlns:a14="http://schemas.microsoft.com/office/drawing/2010/main" val="0"/>
                </a:ext>
              </a:extLst>
            </a:blip>
            <a:srcRect l="19278" t="23478" r="15772" b="4348"/>
            <a:stretch>
              <a:fillRect/>
            </a:stretch>
          </p:blipFill>
          <p:spPr>
            <a:xfrm>
              <a:off x="1600200" y="1152612"/>
              <a:ext cx="10987405" cy="8685282"/>
            </a:xfrm>
            <a:prstGeom prst="rect">
              <a:avLst/>
            </a:prstGeom>
          </p:spPr>
        </p:pic>
      </p:grpSp>
      <p:sp>
        <p:nvSpPr>
          <p:cNvPr id="15" name="object 2">
            <a:extLst>
              <a:ext uri="{FF2B5EF4-FFF2-40B4-BE49-F238E27FC236}">
                <a16:creationId xmlns:a16="http://schemas.microsoft.com/office/drawing/2014/main" id="{77CE3415-DD3A-CE7B-84A4-43DEBD60C640}"/>
              </a:ext>
            </a:extLst>
          </p:cNvPr>
          <p:cNvSpPr/>
          <p:nvPr/>
        </p:nvSpPr>
        <p:spPr>
          <a:xfrm>
            <a:off x="15444357" y="459182"/>
            <a:ext cx="2504954" cy="1362990"/>
          </a:xfrm>
          <a:custGeom>
            <a:avLst/>
            <a:gdLst/>
            <a:ahLst/>
            <a:cxnLst/>
            <a:rect l="l" t="t" r="r" b="b"/>
            <a:pathLst>
              <a:path w="9357995" h="680719">
                <a:moveTo>
                  <a:pt x="9034653" y="0"/>
                </a:moveTo>
                <a:lnTo>
                  <a:pt x="0" y="126"/>
                </a:lnTo>
                <a:lnTo>
                  <a:pt x="0" y="680592"/>
                </a:lnTo>
                <a:lnTo>
                  <a:pt x="9034653" y="680592"/>
                </a:lnTo>
                <a:lnTo>
                  <a:pt x="9082532" y="677037"/>
                </a:lnTo>
                <a:lnTo>
                  <a:pt x="9128252" y="667003"/>
                </a:lnTo>
                <a:lnTo>
                  <a:pt x="9171178" y="650748"/>
                </a:lnTo>
                <a:lnTo>
                  <a:pt x="9210929" y="629030"/>
                </a:lnTo>
                <a:lnTo>
                  <a:pt x="9246870" y="601979"/>
                </a:lnTo>
                <a:lnTo>
                  <a:pt x="9278747" y="570356"/>
                </a:lnTo>
                <a:lnTo>
                  <a:pt x="9305798" y="534542"/>
                </a:lnTo>
                <a:lnTo>
                  <a:pt x="9327769" y="495045"/>
                </a:lnTo>
                <a:lnTo>
                  <a:pt x="9344025" y="452247"/>
                </a:lnTo>
                <a:lnTo>
                  <a:pt x="9354185" y="406907"/>
                </a:lnTo>
                <a:lnTo>
                  <a:pt x="9357614" y="359282"/>
                </a:lnTo>
                <a:lnTo>
                  <a:pt x="9357614" y="318769"/>
                </a:lnTo>
                <a:lnTo>
                  <a:pt x="9354185" y="271779"/>
                </a:lnTo>
                <a:lnTo>
                  <a:pt x="9344025" y="226822"/>
                </a:lnTo>
                <a:lnTo>
                  <a:pt x="9327769" y="184657"/>
                </a:lnTo>
                <a:lnTo>
                  <a:pt x="9305798" y="145414"/>
                </a:lnTo>
                <a:lnTo>
                  <a:pt x="9278747" y="109854"/>
                </a:lnTo>
                <a:lnTo>
                  <a:pt x="9246870" y="78359"/>
                </a:lnTo>
                <a:lnTo>
                  <a:pt x="9210929" y="51562"/>
                </a:lnTo>
                <a:lnTo>
                  <a:pt x="9171178" y="29844"/>
                </a:lnTo>
                <a:lnTo>
                  <a:pt x="9128252" y="13588"/>
                </a:lnTo>
                <a:lnTo>
                  <a:pt x="9082532" y="3555"/>
                </a:lnTo>
                <a:lnTo>
                  <a:pt x="9034653" y="0"/>
                </a:lnTo>
                <a:close/>
              </a:path>
            </a:pathLst>
          </a:custGeom>
          <a:noFill/>
        </p:spPr>
        <p:txBody>
          <a:bodyPr wrap="square" lIns="0" tIns="0" rIns="0" bIns="0" rtlCol="0"/>
          <a:lstStyle/>
          <a:p>
            <a:r>
              <a:rPr lang="en-US" sz="7200" b="1" dirty="0">
                <a:solidFill>
                  <a:schemeClr val="bg1"/>
                </a:solidFill>
              </a:rPr>
              <a:t>SSAS</a:t>
            </a:r>
          </a:p>
        </p:txBody>
      </p:sp>
    </p:spTree>
    <p:extLst>
      <p:ext uri="{BB962C8B-B14F-4D97-AF65-F5344CB8AC3E}">
        <p14:creationId xmlns:p14="http://schemas.microsoft.com/office/powerpoint/2010/main" val="3363481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C13DE-6609-4B18-8696-8760512D360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0E109D1-2DFC-A833-20DF-69E677E8ABA1}"/>
              </a:ext>
            </a:extLst>
          </p:cNvPr>
          <p:cNvGrpSpPr/>
          <p:nvPr/>
        </p:nvGrpSpPr>
        <p:grpSpPr>
          <a:xfrm>
            <a:off x="1922098" y="2270943"/>
            <a:ext cx="1262323" cy="1262323"/>
            <a:chOff x="0" y="0"/>
            <a:chExt cx="332464" cy="332464"/>
          </a:xfrm>
        </p:grpSpPr>
        <p:sp>
          <p:nvSpPr>
            <p:cNvPr id="3" name="Freeform 3">
              <a:extLst>
                <a:ext uri="{FF2B5EF4-FFF2-40B4-BE49-F238E27FC236}">
                  <a16:creationId xmlns:a16="http://schemas.microsoft.com/office/drawing/2014/main" id="{42B8E209-0C4F-1D1C-85F9-403A92AA8F47}"/>
                </a:ext>
              </a:extLst>
            </p:cNvPr>
            <p:cNvSpPr/>
            <p:nvPr/>
          </p:nvSpPr>
          <p:spPr>
            <a:xfrm>
              <a:off x="0" y="0"/>
              <a:ext cx="332464" cy="332464"/>
            </a:xfrm>
            <a:custGeom>
              <a:avLst/>
              <a:gdLst/>
              <a:ahLst/>
              <a:cxnLst/>
              <a:rect l="l" t="t" r="r" b="b"/>
              <a:pathLst>
                <a:path w="332464" h="332464">
                  <a:moveTo>
                    <a:pt x="79730" y="0"/>
                  </a:moveTo>
                  <a:lnTo>
                    <a:pt x="252734" y="0"/>
                  </a:lnTo>
                  <a:cubicBezTo>
                    <a:pt x="273880" y="0"/>
                    <a:pt x="294159" y="8400"/>
                    <a:pt x="309111" y="23352"/>
                  </a:cubicBezTo>
                  <a:cubicBezTo>
                    <a:pt x="324064" y="38305"/>
                    <a:pt x="332464" y="58584"/>
                    <a:pt x="332464" y="79730"/>
                  </a:cubicBezTo>
                  <a:lnTo>
                    <a:pt x="332464" y="252734"/>
                  </a:lnTo>
                  <a:cubicBezTo>
                    <a:pt x="332464" y="296767"/>
                    <a:pt x="296767" y="332464"/>
                    <a:pt x="252734" y="332464"/>
                  </a:cubicBezTo>
                  <a:lnTo>
                    <a:pt x="79730" y="332464"/>
                  </a:lnTo>
                  <a:cubicBezTo>
                    <a:pt x="35696" y="332464"/>
                    <a:pt x="0" y="296767"/>
                    <a:pt x="0" y="252734"/>
                  </a:cubicBezTo>
                  <a:lnTo>
                    <a:pt x="0" y="79730"/>
                  </a:lnTo>
                  <a:cubicBezTo>
                    <a:pt x="0" y="35696"/>
                    <a:pt x="35696" y="0"/>
                    <a:pt x="79730" y="0"/>
                  </a:cubicBezTo>
                  <a:close/>
                </a:path>
              </a:pathLst>
            </a:custGeom>
            <a:gradFill rotWithShape="1">
              <a:gsLst>
                <a:gs pos="0">
                  <a:srgbClr val="1BBBCB">
                    <a:alpha val="100000"/>
                  </a:srgbClr>
                </a:gs>
                <a:gs pos="100000">
                  <a:srgbClr val="141C25">
                    <a:alpha val="100000"/>
                  </a:srgbClr>
                </a:gs>
              </a:gsLst>
              <a:lin ang="5400000"/>
            </a:gradFill>
          </p:spPr>
          <p:txBody>
            <a:bodyPr/>
            <a:lstStyle/>
            <a:p>
              <a:endParaRPr lang="en-US" dirty="0"/>
            </a:p>
          </p:txBody>
        </p:sp>
        <p:sp>
          <p:nvSpPr>
            <p:cNvPr id="4" name="TextBox 4">
              <a:extLst>
                <a:ext uri="{FF2B5EF4-FFF2-40B4-BE49-F238E27FC236}">
                  <a16:creationId xmlns:a16="http://schemas.microsoft.com/office/drawing/2014/main" id="{0D2B55C6-0BCB-55E6-4542-7F8110AE5FE9}"/>
                </a:ext>
              </a:extLst>
            </p:cNvPr>
            <p:cNvSpPr txBox="1"/>
            <p:nvPr/>
          </p:nvSpPr>
          <p:spPr>
            <a:xfrm>
              <a:off x="0" y="19050"/>
              <a:ext cx="332464" cy="313414"/>
            </a:xfrm>
            <a:prstGeom prst="rect">
              <a:avLst/>
            </a:prstGeom>
          </p:spPr>
          <p:txBody>
            <a:bodyPr lIns="50800" tIns="50800" rIns="50800" bIns="50800" rtlCol="0" anchor="ctr"/>
            <a:lstStyle/>
            <a:p>
              <a:pPr algn="ctr">
                <a:lnSpc>
                  <a:spcPts val="2750"/>
                </a:lnSpc>
              </a:pPr>
              <a:endParaRPr/>
            </a:p>
          </p:txBody>
        </p:sp>
      </p:grpSp>
      <p:grpSp>
        <p:nvGrpSpPr>
          <p:cNvPr id="5" name="Group 5">
            <a:extLst>
              <a:ext uri="{FF2B5EF4-FFF2-40B4-BE49-F238E27FC236}">
                <a16:creationId xmlns:a16="http://schemas.microsoft.com/office/drawing/2014/main" id="{27377389-0C7D-E31E-BC85-0067400106F1}"/>
              </a:ext>
            </a:extLst>
          </p:cNvPr>
          <p:cNvGrpSpPr/>
          <p:nvPr/>
        </p:nvGrpSpPr>
        <p:grpSpPr>
          <a:xfrm>
            <a:off x="1922098" y="4727363"/>
            <a:ext cx="1262323" cy="1262323"/>
            <a:chOff x="0" y="0"/>
            <a:chExt cx="332464" cy="332464"/>
          </a:xfrm>
        </p:grpSpPr>
        <p:sp>
          <p:nvSpPr>
            <p:cNvPr id="6" name="Freeform 6">
              <a:extLst>
                <a:ext uri="{FF2B5EF4-FFF2-40B4-BE49-F238E27FC236}">
                  <a16:creationId xmlns:a16="http://schemas.microsoft.com/office/drawing/2014/main" id="{D61541E2-9BF3-6972-7F7A-93D9AAE6122A}"/>
                </a:ext>
              </a:extLst>
            </p:cNvPr>
            <p:cNvSpPr/>
            <p:nvPr/>
          </p:nvSpPr>
          <p:spPr>
            <a:xfrm>
              <a:off x="0" y="0"/>
              <a:ext cx="332464" cy="332464"/>
            </a:xfrm>
            <a:custGeom>
              <a:avLst/>
              <a:gdLst/>
              <a:ahLst/>
              <a:cxnLst/>
              <a:rect l="l" t="t" r="r" b="b"/>
              <a:pathLst>
                <a:path w="332464" h="332464">
                  <a:moveTo>
                    <a:pt x="79730" y="0"/>
                  </a:moveTo>
                  <a:lnTo>
                    <a:pt x="252734" y="0"/>
                  </a:lnTo>
                  <a:cubicBezTo>
                    <a:pt x="273880" y="0"/>
                    <a:pt x="294159" y="8400"/>
                    <a:pt x="309111" y="23352"/>
                  </a:cubicBezTo>
                  <a:cubicBezTo>
                    <a:pt x="324064" y="38305"/>
                    <a:pt x="332464" y="58584"/>
                    <a:pt x="332464" y="79730"/>
                  </a:cubicBezTo>
                  <a:lnTo>
                    <a:pt x="332464" y="252734"/>
                  </a:lnTo>
                  <a:cubicBezTo>
                    <a:pt x="332464" y="296767"/>
                    <a:pt x="296767" y="332464"/>
                    <a:pt x="252734" y="332464"/>
                  </a:cubicBezTo>
                  <a:lnTo>
                    <a:pt x="79730" y="332464"/>
                  </a:lnTo>
                  <a:cubicBezTo>
                    <a:pt x="35696" y="332464"/>
                    <a:pt x="0" y="296767"/>
                    <a:pt x="0" y="252734"/>
                  </a:cubicBezTo>
                  <a:lnTo>
                    <a:pt x="0" y="79730"/>
                  </a:lnTo>
                  <a:cubicBezTo>
                    <a:pt x="0" y="35696"/>
                    <a:pt x="35696" y="0"/>
                    <a:pt x="79730" y="0"/>
                  </a:cubicBezTo>
                  <a:close/>
                </a:path>
              </a:pathLst>
            </a:custGeom>
            <a:gradFill rotWithShape="1">
              <a:gsLst>
                <a:gs pos="0">
                  <a:srgbClr val="1BBBCB">
                    <a:alpha val="100000"/>
                  </a:srgbClr>
                </a:gs>
                <a:gs pos="100000">
                  <a:srgbClr val="141C25">
                    <a:alpha val="100000"/>
                  </a:srgbClr>
                </a:gs>
              </a:gsLst>
              <a:lin ang="5400000"/>
            </a:gradFill>
          </p:spPr>
        </p:sp>
        <p:sp>
          <p:nvSpPr>
            <p:cNvPr id="7" name="TextBox 7">
              <a:extLst>
                <a:ext uri="{FF2B5EF4-FFF2-40B4-BE49-F238E27FC236}">
                  <a16:creationId xmlns:a16="http://schemas.microsoft.com/office/drawing/2014/main" id="{0FFA1DDA-8B9E-8993-00A9-6EDB6B319BCC}"/>
                </a:ext>
              </a:extLst>
            </p:cNvPr>
            <p:cNvSpPr txBox="1"/>
            <p:nvPr/>
          </p:nvSpPr>
          <p:spPr>
            <a:xfrm>
              <a:off x="0" y="19050"/>
              <a:ext cx="332464" cy="313414"/>
            </a:xfrm>
            <a:prstGeom prst="rect">
              <a:avLst/>
            </a:prstGeom>
          </p:spPr>
          <p:txBody>
            <a:bodyPr lIns="50800" tIns="50800" rIns="50800" bIns="50800" rtlCol="0" anchor="ctr"/>
            <a:lstStyle/>
            <a:p>
              <a:pPr algn="ctr">
                <a:lnSpc>
                  <a:spcPts val="2750"/>
                </a:lnSpc>
              </a:pPr>
              <a:endParaRPr/>
            </a:p>
          </p:txBody>
        </p:sp>
      </p:grpSp>
      <p:grpSp>
        <p:nvGrpSpPr>
          <p:cNvPr id="8" name="Group 8">
            <a:extLst>
              <a:ext uri="{FF2B5EF4-FFF2-40B4-BE49-F238E27FC236}">
                <a16:creationId xmlns:a16="http://schemas.microsoft.com/office/drawing/2014/main" id="{6092FFC3-0DA3-79B0-6956-AA3788D5F485}"/>
              </a:ext>
            </a:extLst>
          </p:cNvPr>
          <p:cNvGrpSpPr/>
          <p:nvPr/>
        </p:nvGrpSpPr>
        <p:grpSpPr>
          <a:xfrm>
            <a:off x="1922098" y="7183783"/>
            <a:ext cx="1262323" cy="1262323"/>
            <a:chOff x="0" y="0"/>
            <a:chExt cx="332464" cy="332464"/>
          </a:xfrm>
        </p:grpSpPr>
        <p:sp>
          <p:nvSpPr>
            <p:cNvPr id="9" name="Freeform 9">
              <a:extLst>
                <a:ext uri="{FF2B5EF4-FFF2-40B4-BE49-F238E27FC236}">
                  <a16:creationId xmlns:a16="http://schemas.microsoft.com/office/drawing/2014/main" id="{48735DC9-9359-8808-2D7B-CEC0C5F3EB64}"/>
                </a:ext>
              </a:extLst>
            </p:cNvPr>
            <p:cNvSpPr/>
            <p:nvPr/>
          </p:nvSpPr>
          <p:spPr>
            <a:xfrm>
              <a:off x="0" y="0"/>
              <a:ext cx="332464" cy="332464"/>
            </a:xfrm>
            <a:custGeom>
              <a:avLst/>
              <a:gdLst/>
              <a:ahLst/>
              <a:cxnLst/>
              <a:rect l="l" t="t" r="r" b="b"/>
              <a:pathLst>
                <a:path w="332464" h="332464">
                  <a:moveTo>
                    <a:pt x="79730" y="0"/>
                  </a:moveTo>
                  <a:lnTo>
                    <a:pt x="252734" y="0"/>
                  </a:lnTo>
                  <a:cubicBezTo>
                    <a:pt x="273880" y="0"/>
                    <a:pt x="294159" y="8400"/>
                    <a:pt x="309111" y="23352"/>
                  </a:cubicBezTo>
                  <a:cubicBezTo>
                    <a:pt x="324064" y="38305"/>
                    <a:pt x="332464" y="58584"/>
                    <a:pt x="332464" y="79730"/>
                  </a:cubicBezTo>
                  <a:lnTo>
                    <a:pt x="332464" y="252734"/>
                  </a:lnTo>
                  <a:cubicBezTo>
                    <a:pt x="332464" y="296767"/>
                    <a:pt x="296767" y="332464"/>
                    <a:pt x="252734" y="332464"/>
                  </a:cubicBezTo>
                  <a:lnTo>
                    <a:pt x="79730" y="332464"/>
                  </a:lnTo>
                  <a:cubicBezTo>
                    <a:pt x="35696" y="332464"/>
                    <a:pt x="0" y="296767"/>
                    <a:pt x="0" y="252734"/>
                  </a:cubicBezTo>
                  <a:lnTo>
                    <a:pt x="0" y="79730"/>
                  </a:lnTo>
                  <a:cubicBezTo>
                    <a:pt x="0" y="35696"/>
                    <a:pt x="35696" y="0"/>
                    <a:pt x="79730" y="0"/>
                  </a:cubicBezTo>
                  <a:close/>
                </a:path>
              </a:pathLst>
            </a:custGeom>
            <a:gradFill rotWithShape="1">
              <a:gsLst>
                <a:gs pos="0">
                  <a:srgbClr val="1BBBCB">
                    <a:alpha val="100000"/>
                  </a:srgbClr>
                </a:gs>
                <a:gs pos="100000">
                  <a:srgbClr val="141C25">
                    <a:alpha val="100000"/>
                  </a:srgbClr>
                </a:gs>
              </a:gsLst>
              <a:lin ang="5400000"/>
            </a:gradFill>
          </p:spPr>
          <p:txBody>
            <a:bodyPr/>
            <a:lstStyle/>
            <a:p>
              <a:endParaRPr lang="en-US" dirty="0"/>
            </a:p>
          </p:txBody>
        </p:sp>
        <p:sp>
          <p:nvSpPr>
            <p:cNvPr id="10" name="TextBox 10">
              <a:extLst>
                <a:ext uri="{FF2B5EF4-FFF2-40B4-BE49-F238E27FC236}">
                  <a16:creationId xmlns:a16="http://schemas.microsoft.com/office/drawing/2014/main" id="{161B71CF-DC6D-AA5B-7854-524C843EEA8F}"/>
                </a:ext>
              </a:extLst>
            </p:cNvPr>
            <p:cNvSpPr txBox="1"/>
            <p:nvPr/>
          </p:nvSpPr>
          <p:spPr>
            <a:xfrm>
              <a:off x="0" y="19050"/>
              <a:ext cx="332464" cy="313414"/>
            </a:xfrm>
            <a:prstGeom prst="rect">
              <a:avLst/>
            </a:prstGeom>
          </p:spPr>
          <p:txBody>
            <a:bodyPr lIns="50800" tIns="50800" rIns="50800" bIns="50800" rtlCol="0" anchor="ctr"/>
            <a:lstStyle/>
            <a:p>
              <a:pPr algn="ctr">
                <a:lnSpc>
                  <a:spcPts val="2750"/>
                </a:lnSpc>
              </a:pPr>
              <a:endParaRPr dirty="0"/>
            </a:p>
          </p:txBody>
        </p:sp>
      </p:grpSp>
      <p:grpSp>
        <p:nvGrpSpPr>
          <p:cNvPr id="11" name="Group 11">
            <a:extLst>
              <a:ext uri="{FF2B5EF4-FFF2-40B4-BE49-F238E27FC236}">
                <a16:creationId xmlns:a16="http://schemas.microsoft.com/office/drawing/2014/main" id="{76FD8E5E-587C-F311-19B5-D0CC6DA24C71}"/>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C7613EF3-3F9C-D42B-4FE3-EBB4D9EFC6A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E2AA189F-8C18-292B-E7A4-774B330F8C73}"/>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8" name="TextBox 18">
            <a:extLst>
              <a:ext uri="{FF2B5EF4-FFF2-40B4-BE49-F238E27FC236}">
                <a16:creationId xmlns:a16="http://schemas.microsoft.com/office/drawing/2014/main" id="{E6AA15A7-E071-2801-0184-A5A2641FA9D4}"/>
              </a:ext>
            </a:extLst>
          </p:cNvPr>
          <p:cNvSpPr txBox="1"/>
          <p:nvPr/>
        </p:nvSpPr>
        <p:spPr>
          <a:xfrm>
            <a:off x="10494317" y="1774983"/>
            <a:ext cx="6586925" cy="1846659"/>
          </a:xfrm>
          <a:prstGeom prst="rect">
            <a:avLst/>
          </a:prstGeom>
        </p:spPr>
        <p:txBody>
          <a:bodyPr wrap="square" lIns="0" tIns="0" rIns="0" bIns="0" rtlCol="0" anchor="t">
            <a:spAutoFit/>
          </a:bodyPr>
          <a:lstStyle/>
          <a:p>
            <a:pPr algn="l">
              <a:lnSpc>
                <a:spcPts val="7150"/>
              </a:lnSpc>
            </a:pPr>
            <a:r>
              <a:rPr lang="en-US" sz="6500" b="1" dirty="0">
                <a:solidFill>
                  <a:srgbClr val="FFFFFF"/>
                </a:solidFill>
                <a:latin typeface="Gotham Bold"/>
                <a:ea typeface="Gotham Bold"/>
                <a:cs typeface="Gotham Bold"/>
                <a:sym typeface="Gotham Bold"/>
              </a:rPr>
              <a:t>What is </a:t>
            </a:r>
            <a:r>
              <a:rPr lang="en-US" sz="6500" b="1" dirty="0" err="1">
                <a:solidFill>
                  <a:srgbClr val="FFFFFF"/>
                </a:solidFill>
                <a:latin typeface="Gotham Bold"/>
                <a:ea typeface="Gotham Bold"/>
                <a:cs typeface="Gotham Bold"/>
                <a:sym typeface="Gotham Bold"/>
              </a:rPr>
              <a:t>Rihla</a:t>
            </a:r>
            <a:r>
              <a:rPr lang="en-US" sz="6500" b="1" dirty="0">
                <a:solidFill>
                  <a:srgbClr val="FFFFFF"/>
                </a:solidFill>
                <a:latin typeface="Gotham Bold"/>
                <a:ea typeface="Gotham Bold"/>
                <a:cs typeface="Gotham Bold"/>
                <a:sym typeface="Gotham Bold"/>
              </a:rPr>
              <a:t> Project?</a:t>
            </a:r>
          </a:p>
        </p:txBody>
      </p:sp>
      <p:sp>
        <p:nvSpPr>
          <p:cNvPr id="20" name="TextBox 20">
            <a:extLst>
              <a:ext uri="{FF2B5EF4-FFF2-40B4-BE49-F238E27FC236}">
                <a16:creationId xmlns:a16="http://schemas.microsoft.com/office/drawing/2014/main" id="{EC3DBEF0-4CC6-493E-2628-B31254013F93}"/>
              </a:ext>
            </a:extLst>
          </p:cNvPr>
          <p:cNvSpPr txBox="1"/>
          <p:nvPr/>
        </p:nvSpPr>
        <p:spPr>
          <a:xfrm>
            <a:off x="10494317" y="4129405"/>
            <a:ext cx="5476959" cy="2740750"/>
          </a:xfrm>
          <a:prstGeom prst="rect">
            <a:avLst/>
          </a:prstGeom>
        </p:spPr>
        <p:txBody>
          <a:bodyPr lIns="0" tIns="0" rIns="0" bIns="0" rtlCol="0" anchor="t">
            <a:spAutoFit/>
          </a:bodyPr>
          <a:lstStyle/>
          <a:p>
            <a:pPr>
              <a:lnSpc>
                <a:spcPts val="2660"/>
              </a:lnSpc>
            </a:pPr>
            <a:r>
              <a:rPr lang="en-US" sz="2000" dirty="0">
                <a:solidFill>
                  <a:schemeClr val="bg1"/>
                </a:solidFill>
                <a:latin typeface="Arial" panose="020B0604020202020204" pitchFamily="34" charset="0"/>
                <a:cs typeface="Arial" panose="020B0604020202020204" pitchFamily="34" charset="0"/>
              </a:rPr>
              <a:t>This project focuses on analyzing </a:t>
            </a:r>
            <a:r>
              <a:rPr lang="en-US" sz="2000" dirty="0" err="1">
                <a:solidFill>
                  <a:schemeClr val="bg1"/>
                </a:solidFill>
                <a:latin typeface="Arial" panose="020B0604020202020204" pitchFamily="34" charset="0"/>
                <a:cs typeface="Arial" panose="020B0604020202020204" pitchFamily="34" charset="0"/>
              </a:rPr>
              <a:t>Rihla</a:t>
            </a:r>
            <a:r>
              <a:rPr lang="en-US" sz="2000" dirty="0">
                <a:solidFill>
                  <a:schemeClr val="bg1"/>
                </a:solidFill>
                <a:latin typeface="Arial" panose="020B0604020202020204" pitchFamily="34" charset="0"/>
                <a:cs typeface="Arial" panose="020B0604020202020204" pitchFamily="34" charset="0"/>
              </a:rPr>
              <a:t> Car Services, a ride-hailing business model similar to Uber, using end-to-end data analytics techniques</a:t>
            </a:r>
            <a:r>
              <a:rPr lang="ar-EG" sz="2000" dirty="0">
                <a:solidFill>
                  <a:schemeClr val="bg1"/>
                </a:solidFill>
                <a:latin typeface="Arial" panose="020B0604020202020204" pitchFamily="34" charset="0"/>
                <a:cs typeface="Arial" panose="020B0604020202020204" pitchFamily="34" charset="0"/>
              </a:rPr>
              <a:t> </a:t>
            </a:r>
            <a:r>
              <a:rPr lang="en-US" sz="2000" dirty="0">
                <a:solidFill>
                  <a:schemeClr val="bg1"/>
                </a:solidFill>
                <a:latin typeface="Arial" panose="020B0604020202020204" pitchFamily="34" charset="0"/>
                <a:cs typeface="Arial" panose="020B0604020202020204" pitchFamily="34" charset="0"/>
              </a:rPr>
              <a:t>It covers database design, data warehousing, ETL pipelines, and advanced data visualization to extract meaningful insights and improve operational and financial performance.</a:t>
            </a:r>
            <a:endParaRPr lang="en-US" sz="2000" b="1" dirty="0">
              <a:solidFill>
                <a:schemeClr val="bg1"/>
              </a:solidFill>
              <a:latin typeface="Arial" panose="020B0604020202020204" pitchFamily="34" charset="0"/>
              <a:ea typeface="Aileron Bold"/>
              <a:cs typeface="Arial" panose="020B0604020202020204" pitchFamily="34" charset="0"/>
              <a:sym typeface="Aileron Bold"/>
            </a:endParaRPr>
          </a:p>
          <a:p>
            <a:pPr algn="l">
              <a:lnSpc>
                <a:spcPts val="2660"/>
              </a:lnSpc>
            </a:pPr>
            <a:endParaRPr lang="en-US" sz="1900" dirty="0">
              <a:solidFill>
                <a:srgbClr val="A3A5A6"/>
              </a:solidFill>
              <a:latin typeface="Inter"/>
              <a:ea typeface="Inter"/>
              <a:cs typeface="Inter"/>
              <a:sym typeface="Inter"/>
            </a:endParaRPr>
          </a:p>
        </p:txBody>
      </p:sp>
      <p:sp>
        <p:nvSpPr>
          <p:cNvPr id="21" name="TextBox 21">
            <a:extLst>
              <a:ext uri="{FF2B5EF4-FFF2-40B4-BE49-F238E27FC236}">
                <a16:creationId xmlns:a16="http://schemas.microsoft.com/office/drawing/2014/main" id="{AB3BDEBB-5898-06F9-5A63-492E108FD5EF}"/>
              </a:ext>
            </a:extLst>
          </p:cNvPr>
          <p:cNvSpPr txBox="1"/>
          <p:nvPr/>
        </p:nvSpPr>
        <p:spPr>
          <a:xfrm>
            <a:off x="3612460" y="2221462"/>
            <a:ext cx="3496338" cy="359073"/>
          </a:xfrm>
          <a:prstGeom prst="rect">
            <a:avLst/>
          </a:prstGeom>
        </p:spPr>
        <p:txBody>
          <a:bodyPr lIns="0" tIns="0" rIns="0" bIns="0" rtlCol="0" anchor="t">
            <a:spAutoFit/>
          </a:bodyPr>
          <a:lstStyle/>
          <a:p>
            <a:pPr algn="l">
              <a:lnSpc>
                <a:spcPts val="2750"/>
              </a:lnSpc>
            </a:pPr>
            <a:r>
              <a:rPr lang="en-US" sz="2500" b="1" dirty="0">
                <a:solidFill>
                  <a:srgbClr val="FFFFFF"/>
                </a:solidFill>
                <a:latin typeface="Inter Bold"/>
                <a:ea typeface="Inter Bold"/>
                <a:cs typeface="Inter Bold"/>
                <a:sym typeface="Inter Bold"/>
              </a:rPr>
              <a:t>Database Creation</a:t>
            </a:r>
          </a:p>
        </p:txBody>
      </p:sp>
      <p:sp>
        <p:nvSpPr>
          <p:cNvPr id="22" name="TextBox 22">
            <a:extLst>
              <a:ext uri="{FF2B5EF4-FFF2-40B4-BE49-F238E27FC236}">
                <a16:creationId xmlns:a16="http://schemas.microsoft.com/office/drawing/2014/main" id="{DF1969F7-1A07-4F97-0F9E-0A24C3FCD3CF}"/>
              </a:ext>
            </a:extLst>
          </p:cNvPr>
          <p:cNvSpPr txBox="1"/>
          <p:nvPr/>
        </p:nvSpPr>
        <p:spPr>
          <a:xfrm>
            <a:off x="3612460" y="4677882"/>
            <a:ext cx="5597942" cy="359073"/>
          </a:xfrm>
          <a:prstGeom prst="rect">
            <a:avLst/>
          </a:prstGeom>
        </p:spPr>
        <p:txBody>
          <a:bodyPr lIns="0" tIns="0" rIns="0" bIns="0" rtlCol="0" anchor="t">
            <a:spAutoFit/>
          </a:bodyPr>
          <a:lstStyle/>
          <a:p>
            <a:pPr algn="l">
              <a:lnSpc>
                <a:spcPts val="2750"/>
              </a:lnSpc>
            </a:pPr>
            <a:r>
              <a:rPr lang="en-US" sz="2500" b="1" dirty="0">
                <a:solidFill>
                  <a:srgbClr val="FFFFFF"/>
                </a:solidFill>
                <a:latin typeface="Inter Bold"/>
                <a:ea typeface="Inter Bold"/>
                <a:cs typeface="Inter Bold"/>
                <a:sym typeface="Inter Bold"/>
              </a:rPr>
              <a:t>Initializing Dashboards</a:t>
            </a:r>
          </a:p>
        </p:txBody>
      </p:sp>
      <p:sp>
        <p:nvSpPr>
          <p:cNvPr id="23" name="TextBox 23">
            <a:extLst>
              <a:ext uri="{FF2B5EF4-FFF2-40B4-BE49-F238E27FC236}">
                <a16:creationId xmlns:a16="http://schemas.microsoft.com/office/drawing/2014/main" id="{87796F2C-10F0-37B1-9374-D73FE6186AB5}"/>
              </a:ext>
            </a:extLst>
          </p:cNvPr>
          <p:cNvSpPr txBox="1"/>
          <p:nvPr/>
        </p:nvSpPr>
        <p:spPr>
          <a:xfrm>
            <a:off x="3612460" y="7134301"/>
            <a:ext cx="5597942" cy="359073"/>
          </a:xfrm>
          <a:prstGeom prst="rect">
            <a:avLst/>
          </a:prstGeom>
        </p:spPr>
        <p:txBody>
          <a:bodyPr lIns="0" tIns="0" rIns="0" bIns="0" rtlCol="0" anchor="t">
            <a:spAutoFit/>
          </a:bodyPr>
          <a:lstStyle/>
          <a:p>
            <a:pPr algn="l">
              <a:lnSpc>
                <a:spcPts val="2750"/>
              </a:lnSpc>
            </a:pPr>
            <a:r>
              <a:rPr lang="en-US" sz="2500" b="1" dirty="0">
                <a:solidFill>
                  <a:srgbClr val="FFFFFF"/>
                </a:solidFill>
                <a:latin typeface="Inter Bold"/>
                <a:ea typeface="Inter Bold"/>
                <a:cs typeface="Inter Bold"/>
                <a:sym typeface="Inter Bold"/>
              </a:rPr>
              <a:t>Maintain The Website</a:t>
            </a:r>
          </a:p>
        </p:txBody>
      </p:sp>
      <p:sp>
        <p:nvSpPr>
          <p:cNvPr id="24" name="TextBox 24">
            <a:extLst>
              <a:ext uri="{FF2B5EF4-FFF2-40B4-BE49-F238E27FC236}">
                <a16:creationId xmlns:a16="http://schemas.microsoft.com/office/drawing/2014/main" id="{0308AFE6-CAD7-7167-CF3E-1CDD317B223D}"/>
              </a:ext>
            </a:extLst>
          </p:cNvPr>
          <p:cNvSpPr txBox="1"/>
          <p:nvPr/>
        </p:nvSpPr>
        <p:spPr>
          <a:xfrm>
            <a:off x="3612460" y="2671736"/>
            <a:ext cx="5733967" cy="1231106"/>
          </a:xfrm>
          <a:prstGeom prst="rect">
            <a:avLst/>
          </a:prstGeom>
        </p:spPr>
        <p:txBody>
          <a:bodyPr lIns="0" tIns="0" rIns="0" bIns="0" rtlCol="0" anchor="t">
            <a:spAutoFit/>
          </a:bodyPr>
          <a:lstStyle/>
          <a:p>
            <a:r>
              <a:rPr lang="en-US" sz="2000" dirty="0">
                <a:solidFill>
                  <a:schemeClr val="bg1"/>
                </a:solidFill>
              </a:rPr>
              <a:t>Designing and building a structured database to store ride, driver, customer, and payment data efficiently, ensuring accuracy, scalability, and easy access for analysis.</a:t>
            </a:r>
            <a:endParaRPr lang="en-US" sz="1900" dirty="0">
              <a:solidFill>
                <a:schemeClr val="bg1"/>
              </a:solidFill>
              <a:latin typeface="Inter"/>
              <a:ea typeface="Inter"/>
            </a:endParaRPr>
          </a:p>
        </p:txBody>
      </p:sp>
      <p:sp>
        <p:nvSpPr>
          <p:cNvPr id="25" name="TextBox 25">
            <a:extLst>
              <a:ext uri="{FF2B5EF4-FFF2-40B4-BE49-F238E27FC236}">
                <a16:creationId xmlns:a16="http://schemas.microsoft.com/office/drawing/2014/main" id="{CC121B71-A5FA-980D-8476-458953FF331D}"/>
              </a:ext>
            </a:extLst>
          </p:cNvPr>
          <p:cNvSpPr txBox="1"/>
          <p:nvPr/>
        </p:nvSpPr>
        <p:spPr>
          <a:xfrm>
            <a:off x="3605533" y="5143500"/>
            <a:ext cx="5733967" cy="1231106"/>
          </a:xfrm>
          <a:prstGeom prst="rect">
            <a:avLst/>
          </a:prstGeom>
        </p:spPr>
        <p:txBody>
          <a:bodyPr lIns="0" tIns="0" rIns="0" bIns="0" rtlCol="0" anchor="t">
            <a:spAutoFit/>
          </a:bodyPr>
          <a:lstStyle/>
          <a:p>
            <a:r>
              <a:rPr lang="en-US" sz="2000" dirty="0">
                <a:solidFill>
                  <a:schemeClr val="bg1"/>
                </a:solidFill>
              </a:rPr>
              <a:t>Developing interactive dashboards to visualize key metrics such as revenue, trip volume, driver performance, and customer trends for data-driven decision-making.</a:t>
            </a:r>
          </a:p>
        </p:txBody>
      </p:sp>
      <p:sp>
        <p:nvSpPr>
          <p:cNvPr id="26" name="TextBox 26">
            <a:extLst>
              <a:ext uri="{FF2B5EF4-FFF2-40B4-BE49-F238E27FC236}">
                <a16:creationId xmlns:a16="http://schemas.microsoft.com/office/drawing/2014/main" id="{B9CB09B3-1794-F941-50CD-488BE17EE378}"/>
              </a:ext>
            </a:extLst>
          </p:cNvPr>
          <p:cNvSpPr txBox="1"/>
          <p:nvPr/>
        </p:nvSpPr>
        <p:spPr>
          <a:xfrm>
            <a:off x="3612460" y="7543713"/>
            <a:ext cx="5733967" cy="1215717"/>
          </a:xfrm>
          <a:prstGeom prst="rect">
            <a:avLst/>
          </a:prstGeom>
        </p:spPr>
        <p:txBody>
          <a:bodyPr lIns="0" tIns="0" rIns="0" bIns="0" rtlCol="0" anchor="t">
            <a:spAutoFit/>
          </a:bodyPr>
          <a:lstStyle/>
          <a:p>
            <a:r>
              <a:rPr lang="en-US" sz="2000" dirty="0">
                <a:solidFill>
                  <a:schemeClr val="bg1"/>
                </a:solidFill>
              </a:rPr>
              <a:t>Building a responsive and user-friendly website to present insights, dashboards, and project information, making data easily accessible to stakeholders.</a:t>
            </a:r>
          </a:p>
          <a:p>
            <a:endParaRPr lang="en-US" sz="1900" dirty="0">
              <a:solidFill>
                <a:schemeClr val="bg1"/>
              </a:solidFill>
              <a:latin typeface="Inter"/>
              <a:ea typeface="Inter"/>
            </a:endParaRPr>
          </a:p>
        </p:txBody>
      </p:sp>
      <p:sp>
        <p:nvSpPr>
          <p:cNvPr id="28" name="Freeform 28">
            <a:extLst>
              <a:ext uri="{FF2B5EF4-FFF2-40B4-BE49-F238E27FC236}">
                <a16:creationId xmlns:a16="http://schemas.microsoft.com/office/drawing/2014/main" id="{8A2DC7EB-FBF8-C9ED-96A4-9818EE8933D8}"/>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Freeform 29">
            <a:extLst>
              <a:ext uri="{FF2B5EF4-FFF2-40B4-BE49-F238E27FC236}">
                <a16:creationId xmlns:a16="http://schemas.microsoft.com/office/drawing/2014/main" id="{B2DD1D22-97F2-6AD4-C386-5A351C91D3AE}"/>
              </a:ext>
            </a:extLst>
          </p:cNvPr>
          <p:cNvSpPr/>
          <p:nvPr/>
        </p:nvSpPr>
        <p:spPr>
          <a:xfrm>
            <a:off x="14843613" y="7905833"/>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E42DE647-AAA2-799A-7263-D196882E138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799" y="-625639"/>
            <a:ext cx="2169642" cy="2169642"/>
          </a:xfrm>
          <a:prstGeom prst="rect">
            <a:avLst/>
          </a:prstGeom>
        </p:spPr>
      </p:pic>
      <p:pic>
        <p:nvPicPr>
          <p:cNvPr id="33" name="Picture 32" descr="A white circle with a grid on it&#10;&#10;AI-generated content may be incorrect.">
            <a:extLst>
              <a:ext uri="{FF2B5EF4-FFF2-40B4-BE49-F238E27FC236}">
                <a16:creationId xmlns:a16="http://schemas.microsoft.com/office/drawing/2014/main" id="{9161391B-3D96-8FD1-F5FA-38338698A78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96670" y="7463520"/>
            <a:ext cx="702847" cy="702847"/>
          </a:xfrm>
          <a:prstGeom prst="rect">
            <a:avLst/>
          </a:prstGeom>
        </p:spPr>
      </p:pic>
      <p:pic>
        <p:nvPicPr>
          <p:cNvPr id="37" name="Picture 36" descr="A white circular object with black background&#10;&#10;AI-generated content may be incorrect.">
            <a:extLst>
              <a:ext uri="{FF2B5EF4-FFF2-40B4-BE49-F238E27FC236}">
                <a16:creationId xmlns:a16="http://schemas.microsoft.com/office/drawing/2014/main" id="{85518B59-EEF2-4878-02BF-B38BBD98A6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96670" y="2537213"/>
            <a:ext cx="729781" cy="729781"/>
          </a:xfrm>
          <a:prstGeom prst="rect">
            <a:avLst/>
          </a:prstGeom>
        </p:spPr>
      </p:pic>
      <p:pic>
        <p:nvPicPr>
          <p:cNvPr id="39" name="Picture 38" descr="A white clock with black arrows&#10;&#10;AI-generated content may be incorrect.">
            <a:extLst>
              <a:ext uri="{FF2B5EF4-FFF2-40B4-BE49-F238E27FC236}">
                <a16:creationId xmlns:a16="http://schemas.microsoft.com/office/drawing/2014/main" id="{E707EF6C-28A8-08CE-E8B5-A59CB64CBE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68457" y="4940416"/>
            <a:ext cx="785703" cy="785703"/>
          </a:xfrm>
          <a:prstGeom prst="rect">
            <a:avLst/>
          </a:prstGeom>
        </p:spPr>
      </p:pic>
    </p:spTree>
    <p:extLst>
      <p:ext uri="{BB962C8B-B14F-4D97-AF65-F5344CB8AC3E}">
        <p14:creationId xmlns:p14="http://schemas.microsoft.com/office/powerpoint/2010/main" val="680868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140A0-E3C6-34AC-5684-FF53A261AED1}"/>
            </a:ext>
          </a:extLst>
        </p:cNvPr>
        <p:cNvGrpSpPr/>
        <p:nvPr/>
      </p:nvGrpSpPr>
      <p:grpSpPr>
        <a:xfrm>
          <a:off x="0" y="0"/>
          <a:ext cx="0" cy="0"/>
          <a:chOff x="0" y="0"/>
          <a:chExt cx="0" cy="0"/>
        </a:xfrm>
      </p:grpSpPr>
      <p:sp>
        <p:nvSpPr>
          <p:cNvPr id="28" name="Freeform 28">
            <a:extLst>
              <a:ext uri="{FF2B5EF4-FFF2-40B4-BE49-F238E27FC236}">
                <a16:creationId xmlns:a16="http://schemas.microsoft.com/office/drawing/2014/main" id="{6C9A05BE-FC4C-99AF-A9FC-C5D04978E9F6}"/>
              </a:ext>
            </a:extLst>
          </p:cNvPr>
          <p:cNvSpPr/>
          <p:nvPr/>
        </p:nvSpPr>
        <p:spPr>
          <a:xfrm>
            <a:off x="16918029" y="38100"/>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9574E994-CC83-6CE0-59B3-5E2B97A28F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689" y="-571500"/>
            <a:ext cx="2169642" cy="2169642"/>
          </a:xfrm>
          <a:prstGeom prst="rect">
            <a:avLst/>
          </a:prstGeom>
        </p:spPr>
      </p:pic>
      <p:grpSp>
        <p:nvGrpSpPr>
          <p:cNvPr id="11" name="Group 11">
            <a:extLst>
              <a:ext uri="{FF2B5EF4-FFF2-40B4-BE49-F238E27FC236}">
                <a16:creationId xmlns:a16="http://schemas.microsoft.com/office/drawing/2014/main" id="{B9DD1252-86EE-0DD3-0720-D7DFC2237AB9}"/>
              </a:ext>
            </a:extLst>
          </p:cNvPr>
          <p:cNvGrpSpPr/>
          <p:nvPr/>
        </p:nvGrpSpPr>
        <p:grpSpPr>
          <a:xfrm rot="5400000">
            <a:off x="14843613" y="-2300841"/>
            <a:ext cx="5520047" cy="5520047"/>
            <a:chOff x="0" y="0"/>
            <a:chExt cx="812800" cy="812800"/>
          </a:xfrm>
        </p:grpSpPr>
        <p:sp>
          <p:nvSpPr>
            <p:cNvPr id="13" name="TextBox 13">
              <a:extLst>
                <a:ext uri="{FF2B5EF4-FFF2-40B4-BE49-F238E27FC236}">
                  <a16:creationId xmlns:a16="http://schemas.microsoft.com/office/drawing/2014/main" id="{5467979D-25CC-3845-B3E0-79DF09C5EE94}"/>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sp>
          <p:nvSpPr>
            <p:cNvPr id="12" name="Freeform 12">
              <a:extLst>
                <a:ext uri="{FF2B5EF4-FFF2-40B4-BE49-F238E27FC236}">
                  <a16:creationId xmlns:a16="http://schemas.microsoft.com/office/drawing/2014/main" id="{D44CE527-96FB-53A6-72E1-D2D3C8542BD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grpSp>
      <p:sp>
        <p:nvSpPr>
          <p:cNvPr id="3" name="object 2">
            <a:extLst>
              <a:ext uri="{FF2B5EF4-FFF2-40B4-BE49-F238E27FC236}">
                <a16:creationId xmlns:a16="http://schemas.microsoft.com/office/drawing/2014/main" id="{F168899D-2B6C-0E0A-7C87-86876F1AD310}"/>
              </a:ext>
            </a:extLst>
          </p:cNvPr>
          <p:cNvSpPr/>
          <p:nvPr/>
        </p:nvSpPr>
        <p:spPr>
          <a:xfrm>
            <a:off x="1219200" y="711786"/>
            <a:ext cx="12649200" cy="2507419"/>
          </a:xfrm>
          <a:custGeom>
            <a:avLst/>
            <a:gdLst/>
            <a:ahLst/>
            <a:cxnLst/>
            <a:rect l="l" t="t" r="r" b="b"/>
            <a:pathLst>
              <a:path w="9357995" h="680719">
                <a:moveTo>
                  <a:pt x="9034653" y="0"/>
                </a:moveTo>
                <a:lnTo>
                  <a:pt x="0" y="126"/>
                </a:lnTo>
                <a:lnTo>
                  <a:pt x="0" y="680592"/>
                </a:lnTo>
                <a:lnTo>
                  <a:pt x="9034653" y="680592"/>
                </a:lnTo>
                <a:lnTo>
                  <a:pt x="9082532" y="677037"/>
                </a:lnTo>
                <a:lnTo>
                  <a:pt x="9128252" y="667003"/>
                </a:lnTo>
                <a:lnTo>
                  <a:pt x="9171178" y="650748"/>
                </a:lnTo>
                <a:lnTo>
                  <a:pt x="9210929" y="629030"/>
                </a:lnTo>
                <a:lnTo>
                  <a:pt x="9246870" y="601979"/>
                </a:lnTo>
                <a:lnTo>
                  <a:pt x="9278747" y="570356"/>
                </a:lnTo>
                <a:lnTo>
                  <a:pt x="9305798" y="534542"/>
                </a:lnTo>
                <a:lnTo>
                  <a:pt x="9327769" y="495045"/>
                </a:lnTo>
                <a:lnTo>
                  <a:pt x="9344025" y="452247"/>
                </a:lnTo>
                <a:lnTo>
                  <a:pt x="9354185" y="406907"/>
                </a:lnTo>
                <a:lnTo>
                  <a:pt x="9357614" y="359282"/>
                </a:lnTo>
                <a:lnTo>
                  <a:pt x="9357614" y="318769"/>
                </a:lnTo>
                <a:lnTo>
                  <a:pt x="9354185" y="271779"/>
                </a:lnTo>
                <a:lnTo>
                  <a:pt x="9344025" y="226822"/>
                </a:lnTo>
                <a:lnTo>
                  <a:pt x="9327769" y="184657"/>
                </a:lnTo>
                <a:lnTo>
                  <a:pt x="9305798" y="145414"/>
                </a:lnTo>
                <a:lnTo>
                  <a:pt x="9278747" y="109854"/>
                </a:lnTo>
                <a:lnTo>
                  <a:pt x="9246870" y="78359"/>
                </a:lnTo>
                <a:lnTo>
                  <a:pt x="9210929" y="51562"/>
                </a:lnTo>
                <a:lnTo>
                  <a:pt x="9171178" y="29844"/>
                </a:lnTo>
                <a:lnTo>
                  <a:pt x="9128252" y="13588"/>
                </a:lnTo>
                <a:lnTo>
                  <a:pt x="9082532" y="3555"/>
                </a:lnTo>
                <a:lnTo>
                  <a:pt x="9034653" y="0"/>
                </a:lnTo>
                <a:close/>
              </a:path>
            </a:pathLst>
          </a:custGeom>
          <a:noFill/>
        </p:spPr>
        <p:txBody>
          <a:bodyPr wrap="square" lIns="0" tIns="0" rIns="0" bIns="0" rtlCol="0"/>
          <a:lstStyle/>
          <a:p>
            <a:r>
              <a:rPr lang="en-US" sz="7200" b="1" dirty="0">
                <a:solidFill>
                  <a:schemeClr val="bg1"/>
                </a:solidFill>
              </a:rPr>
              <a:t>SSRS</a:t>
            </a:r>
            <a:endParaRPr lang="ar-EG" sz="7200" b="1" dirty="0">
              <a:solidFill>
                <a:schemeClr val="bg1"/>
              </a:solidFill>
            </a:endParaRPr>
          </a:p>
          <a:p>
            <a:r>
              <a:rPr lang="en-US" sz="2400" dirty="0">
                <a:solidFill>
                  <a:schemeClr val="bg1"/>
                </a:solidFill>
              </a:rPr>
              <a:t>Leveraging SQL Server Reporting Services (SSRS) to deliver interactive operational reports. Key reports include daily trip summaries with completion rates and revenue, alongside real-time monitoring of active drivers' performance, ratings, and earnings.</a:t>
            </a:r>
          </a:p>
          <a:p>
            <a:r>
              <a:rPr lang="en-US" sz="2000" dirty="0"/>
              <a:t>.</a:t>
            </a:r>
          </a:p>
          <a:p>
            <a:endParaRPr sz="1400" b="1" dirty="0">
              <a:solidFill>
                <a:schemeClr val="bg1"/>
              </a:solidFill>
            </a:endParaRPr>
          </a:p>
        </p:txBody>
      </p:sp>
      <p:pic>
        <p:nvPicPr>
          <p:cNvPr id="7" name="Picture 6" descr="A screenshot of a computer">
            <a:extLst>
              <a:ext uri="{FF2B5EF4-FFF2-40B4-BE49-F238E27FC236}">
                <a16:creationId xmlns:a16="http://schemas.microsoft.com/office/drawing/2014/main" id="{8EA96692-17AE-CEF9-EC59-81FFC76013C0}"/>
              </a:ext>
            </a:extLst>
          </p:cNvPr>
          <p:cNvPicPr>
            <a:picLocks noChangeAspect="1"/>
          </p:cNvPicPr>
          <p:nvPr/>
        </p:nvPicPr>
        <p:blipFill rotWithShape="1">
          <a:blip r:embed="rId5">
            <a:extLst>
              <a:ext uri="{28A0092B-C50C-407E-A947-70E740481C1C}">
                <a14:useLocalDpi xmlns:a14="http://schemas.microsoft.com/office/drawing/2010/main" val="0"/>
              </a:ext>
            </a:extLst>
          </a:blip>
          <a:srcRect l="500" t="21158" r="47500" b="4840"/>
          <a:stretch>
            <a:fillRect/>
          </a:stretch>
        </p:blipFill>
        <p:spPr>
          <a:xfrm>
            <a:off x="9381067" y="3339072"/>
            <a:ext cx="7992533" cy="6743700"/>
          </a:xfrm>
          <a:prstGeom prst="rect">
            <a:avLst/>
          </a:prstGeom>
          <a:ln w="76200">
            <a:solidFill>
              <a:srgbClr val="1C8391"/>
            </a:solidFill>
          </a:ln>
        </p:spPr>
      </p:pic>
      <p:pic>
        <p:nvPicPr>
          <p:cNvPr id="8" name="Picture 7" descr="A screenshot of a computer&#10;&#10;AI-generated content may be incorrect.">
            <a:extLst>
              <a:ext uri="{FF2B5EF4-FFF2-40B4-BE49-F238E27FC236}">
                <a16:creationId xmlns:a16="http://schemas.microsoft.com/office/drawing/2014/main" id="{8DC97DC4-FD87-FBC8-9C84-6C763B3D7FC6}"/>
              </a:ext>
            </a:extLst>
          </p:cNvPr>
          <p:cNvPicPr>
            <a:picLocks noChangeAspect="1"/>
          </p:cNvPicPr>
          <p:nvPr/>
        </p:nvPicPr>
        <p:blipFill rotWithShape="1">
          <a:blip r:embed="rId6">
            <a:extLst>
              <a:ext uri="{28A0092B-C50C-407E-A947-70E740481C1C}">
                <a14:useLocalDpi xmlns:a14="http://schemas.microsoft.com/office/drawing/2010/main" val="0"/>
              </a:ext>
            </a:extLst>
          </a:blip>
          <a:srcRect l="911" t="21142" r="47921" b="4940"/>
          <a:stretch>
            <a:fillRect/>
          </a:stretch>
        </p:blipFill>
        <p:spPr>
          <a:xfrm>
            <a:off x="914400" y="3339073"/>
            <a:ext cx="7942558" cy="6743700"/>
          </a:xfrm>
          <a:prstGeom prst="rect">
            <a:avLst/>
          </a:prstGeom>
          <a:ln w="76200">
            <a:solidFill>
              <a:srgbClr val="1C8391"/>
            </a:solidFill>
          </a:ln>
        </p:spPr>
      </p:pic>
      <p:sp>
        <p:nvSpPr>
          <p:cNvPr id="15" name="Freeform 28">
            <a:extLst>
              <a:ext uri="{FF2B5EF4-FFF2-40B4-BE49-F238E27FC236}">
                <a16:creationId xmlns:a16="http://schemas.microsoft.com/office/drawing/2014/main" id="{2A60A9B6-B168-5D83-DC6D-F3A000A6FE8E}"/>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1456591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E7F9-4C60-5230-1A1A-8215C2B2A5DA}"/>
            </a:ext>
          </a:extLst>
        </p:cNvPr>
        <p:cNvGrpSpPr/>
        <p:nvPr/>
      </p:nvGrpSpPr>
      <p:grpSpPr>
        <a:xfrm>
          <a:off x="0" y="0"/>
          <a:ext cx="0" cy="0"/>
          <a:chOff x="0" y="0"/>
          <a:chExt cx="0" cy="0"/>
        </a:xfrm>
      </p:grpSpPr>
      <p:sp>
        <p:nvSpPr>
          <p:cNvPr id="28" name="Freeform 28">
            <a:extLst>
              <a:ext uri="{FF2B5EF4-FFF2-40B4-BE49-F238E27FC236}">
                <a16:creationId xmlns:a16="http://schemas.microsoft.com/office/drawing/2014/main" id="{AC174654-0A46-CAAC-EA91-C8F85D5CFC66}"/>
              </a:ext>
            </a:extLst>
          </p:cNvPr>
          <p:cNvSpPr/>
          <p:nvPr/>
        </p:nvSpPr>
        <p:spPr>
          <a:xfrm>
            <a:off x="16918029" y="38100"/>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F244F37E-0B46-E0FC-1AD9-29C869F041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689" y="-571500"/>
            <a:ext cx="2169642" cy="2169642"/>
          </a:xfrm>
          <a:prstGeom prst="rect">
            <a:avLst/>
          </a:prstGeom>
        </p:spPr>
      </p:pic>
      <p:grpSp>
        <p:nvGrpSpPr>
          <p:cNvPr id="11" name="Group 11">
            <a:extLst>
              <a:ext uri="{FF2B5EF4-FFF2-40B4-BE49-F238E27FC236}">
                <a16:creationId xmlns:a16="http://schemas.microsoft.com/office/drawing/2014/main" id="{C827BD91-5760-8A5E-9EA3-F9EC2AD32073}"/>
              </a:ext>
            </a:extLst>
          </p:cNvPr>
          <p:cNvGrpSpPr/>
          <p:nvPr/>
        </p:nvGrpSpPr>
        <p:grpSpPr>
          <a:xfrm rot="5400000">
            <a:off x="14843613" y="-2300841"/>
            <a:ext cx="5520047" cy="5520047"/>
            <a:chOff x="0" y="0"/>
            <a:chExt cx="812800" cy="812800"/>
          </a:xfrm>
        </p:grpSpPr>
        <p:sp>
          <p:nvSpPr>
            <p:cNvPr id="13" name="TextBox 13">
              <a:extLst>
                <a:ext uri="{FF2B5EF4-FFF2-40B4-BE49-F238E27FC236}">
                  <a16:creationId xmlns:a16="http://schemas.microsoft.com/office/drawing/2014/main" id="{033AF1AE-B436-B6ED-DBD2-7066571CCB36}"/>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sp>
          <p:nvSpPr>
            <p:cNvPr id="12" name="Freeform 12">
              <a:extLst>
                <a:ext uri="{FF2B5EF4-FFF2-40B4-BE49-F238E27FC236}">
                  <a16:creationId xmlns:a16="http://schemas.microsoft.com/office/drawing/2014/main" id="{E599E647-3A14-5B0A-D3F9-A20D739F55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grpSp>
      <p:pic>
        <p:nvPicPr>
          <p:cNvPr id="9" name="Picture 8" descr="A screenshot of a computer&#10;&#10;AI-generated content may be incorrect.">
            <a:extLst>
              <a:ext uri="{FF2B5EF4-FFF2-40B4-BE49-F238E27FC236}">
                <a16:creationId xmlns:a16="http://schemas.microsoft.com/office/drawing/2014/main" id="{6C306017-A458-95DE-99D7-50FEE82D1133}"/>
              </a:ext>
            </a:extLst>
          </p:cNvPr>
          <p:cNvPicPr>
            <a:picLocks noChangeAspect="1"/>
          </p:cNvPicPr>
          <p:nvPr/>
        </p:nvPicPr>
        <p:blipFill rotWithShape="1">
          <a:blip r:embed="rId5">
            <a:extLst>
              <a:ext uri="{28A0092B-C50C-407E-A947-70E740481C1C}">
                <a14:useLocalDpi xmlns:a14="http://schemas.microsoft.com/office/drawing/2010/main" val="0"/>
              </a:ext>
            </a:extLst>
          </a:blip>
          <a:srcRect l="563" t="21199" r="46937" b="25266"/>
          <a:stretch>
            <a:fillRect/>
          </a:stretch>
        </p:blipFill>
        <p:spPr>
          <a:xfrm>
            <a:off x="312126" y="1614906"/>
            <a:ext cx="14272735" cy="7822957"/>
          </a:xfrm>
          <a:prstGeom prst="rect">
            <a:avLst/>
          </a:prstGeom>
        </p:spPr>
      </p:pic>
      <p:sp>
        <p:nvSpPr>
          <p:cNvPr id="5" name="object 2">
            <a:extLst>
              <a:ext uri="{FF2B5EF4-FFF2-40B4-BE49-F238E27FC236}">
                <a16:creationId xmlns:a16="http://schemas.microsoft.com/office/drawing/2014/main" id="{01476BFC-56F5-52D1-BB30-704B5E2931ED}"/>
              </a:ext>
            </a:extLst>
          </p:cNvPr>
          <p:cNvSpPr/>
          <p:nvPr/>
        </p:nvSpPr>
        <p:spPr>
          <a:xfrm>
            <a:off x="15726720" y="73953"/>
            <a:ext cx="2382617" cy="1255015"/>
          </a:xfrm>
          <a:custGeom>
            <a:avLst/>
            <a:gdLst/>
            <a:ahLst/>
            <a:cxnLst/>
            <a:rect l="l" t="t" r="r" b="b"/>
            <a:pathLst>
              <a:path w="9357995" h="680719">
                <a:moveTo>
                  <a:pt x="9034653" y="0"/>
                </a:moveTo>
                <a:lnTo>
                  <a:pt x="0" y="126"/>
                </a:lnTo>
                <a:lnTo>
                  <a:pt x="0" y="680592"/>
                </a:lnTo>
                <a:lnTo>
                  <a:pt x="9034653" y="680592"/>
                </a:lnTo>
                <a:lnTo>
                  <a:pt x="9082532" y="677037"/>
                </a:lnTo>
                <a:lnTo>
                  <a:pt x="9128252" y="667003"/>
                </a:lnTo>
                <a:lnTo>
                  <a:pt x="9171178" y="650748"/>
                </a:lnTo>
                <a:lnTo>
                  <a:pt x="9210929" y="629030"/>
                </a:lnTo>
                <a:lnTo>
                  <a:pt x="9246870" y="601979"/>
                </a:lnTo>
                <a:lnTo>
                  <a:pt x="9278747" y="570356"/>
                </a:lnTo>
                <a:lnTo>
                  <a:pt x="9305798" y="534542"/>
                </a:lnTo>
                <a:lnTo>
                  <a:pt x="9327769" y="495045"/>
                </a:lnTo>
                <a:lnTo>
                  <a:pt x="9344025" y="452247"/>
                </a:lnTo>
                <a:lnTo>
                  <a:pt x="9354185" y="406907"/>
                </a:lnTo>
                <a:lnTo>
                  <a:pt x="9357614" y="359282"/>
                </a:lnTo>
                <a:lnTo>
                  <a:pt x="9357614" y="318769"/>
                </a:lnTo>
                <a:lnTo>
                  <a:pt x="9354185" y="271779"/>
                </a:lnTo>
                <a:lnTo>
                  <a:pt x="9344025" y="226822"/>
                </a:lnTo>
                <a:lnTo>
                  <a:pt x="9327769" y="184657"/>
                </a:lnTo>
                <a:lnTo>
                  <a:pt x="9305798" y="145414"/>
                </a:lnTo>
                <a:lnTo>
                  <a:pt x="9278747" y="109854"/>
                </a:lnTo>
                <a:lnTo>
                  <a:pt x="9246870" y="78359"/>
                </a:lnTo>
                <a:lnTo>
                  <a:pt x="9210929" y="51562"/>
                </a:lnTo>
                <a:lnTo>
                  <a:pt x="9171178" y="29844"/>
                </a:lnTo>
                <a:lnTo>
                  <a:pt x="9128252" y="13588"/>
                </a:lnTo>
                <a:lnTo>
                  <a:pt x="9082532" y="3555"/>
                </a:lnTo>
                <a:lnTo>
                  <a:pt x="9034653" y="0"/>
                </a:lnTo>
                <a:close/>
              </a:path>
            </a:pathLst>
          </a:custGeom>
          <a:noFill/>
        </p:spPr>
        <p:txBody>
          <a:bodyPr wrap="square" lIns="0" tIns="0" rIns="0" bIns="0" rtlCol="0"/>
          <a:lstStyle/>
          <a:p>
            <a:r>
              <a:rPr lang="en-US" sz="7200" b="1" dirty="0">
                <a:solidFill>
                  <a:schemeClr val="bg1"/>
                </a:solidFill>
              </a:rPr>
              <a:t>SSRS</a:t>
            </a:r>
          </a:p>
        </p:txBody>
      </p:sp>
      <p:sp>
        <p:nvSpPr>
          <p:cNvPr id="3" name="TextBox 2">
            <a:extLst>
              <a:ext uri="{FF2B5EF4-FFF2-40B4-BE49-F238E27FC236}">
                <a16:creationId xmlns:a16="http://schemas.microsoft.com/office/drawing/2014/main" id="{F6A68EE3-B7DA-FCE5-75FD-03302840C17E}"/>
              </a:ext>
            </a:extLst>
          </p:cNvPr>
          <p:cNvSpPr txBox="1"/>
          <p:nvPr/>
        </p:nvSpPr>
        <p:spPr>
          <a:xfrm>
            <a:off x="14843613" y="5020831"/>
            <a:ext cx="3265724" cy="3477875"/>
          </a:xfrm>
          <a:prstGeom prst="rect">
            <a:avLst/>
          </a:prstGeom>
          <a:noFill/>
        </p:spPr>
        <p:txBody>
          <a:bodyPr wrap="square">
            <a:spAutoFit/>
          </a:bodyPr>
          <a:lstStyle/>
          <a:p>
            <a:pPr>
              <a:buNone/>
            </a:pPr>
            <a:r>
              <a:rPr lang="en-US" sz="2000" dirty="0">
                <a:solidFill>
                  <a:schemeClr val="bg1"/>
                </a:solidFill>
                <a:effectLst/>
              </a:rPr>
              <a:t>SSRS Profit &amp; Loss Overview highlights Rentals as the most profitable service, generating $5.49M in organizational profit – over 4x higher than Trips. Trips lead in total revenue ($4.68M) but yield lower net profit ($1.21M) due to higher driver payouts, while Freight remains the least profitable segment.</a:t>
            </a:r>
          </a:p>
        </p:txBody>
      </p:sp>
    </p:spTree>
    <p:extLst>
      <p:ext uri="{BB962C8B-B14F-4D97-AF65-F5344CB8AC3E}">
        <p14:creationId xmlns:p14="http://schemas.microsoft.com/office/powerpoint/2010/main" val="3977451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8">
            <a:extLst>
              <a:ext uri="{FF2B5EF4-FFF2-40B4-BE49-F238E27FC236}">
                <a16:creationId xmlns:a16="http://schemas.microsoft.com/office/drawing/2014/main" id="{FE96B6D7-A2F5-21BF-D1E8-2DBFE475F2BE}"/>
              </a:ext>
            </a:extLst>
          </p:cNvPr>
          <p:cNvGrpSpPr/>
          <p:nvPr/>
        </p:nvGrpSpPr>
        <p:grpSpPr>
          <a:xfrm>
            <a:off x="6849371" y="5808909"/>
            <a:ext cx="4880703" cy="3716749"/>
            <a:chOff x="0" y="0"/>
            <a:chExt cx="1285453" cy="978897"/>
          </a:xfrm>
        </p:grpSpPr>
        <p:sp>
          <p:nvSpPr>
            <p:cNvPr id="36" name="Freeform 9">
              <a:extLst>
                <a:ext uri="{FF2B5EF4-FFF2-40B4-BE49-F238E27FC236}">
                  <a16:creationId xmlns:a16="http://schemas.microsoft.com/office/drawing/2014/main" id="{253D573D-A0E1-0BF0-0AE2-A06CFCA74873}"/>
                </a:ext>
              </a:extLst>
            </p:cNvPr>
            <p:cNvSpPr/>
            <p:nvPr/>
          </p:nvSpPr>
          <p:spPr>
            <a:xfrm>
              <a:off x="0" y="0"/>
              <a:ext cx="1285453" cy="978897"/>
            </a:xfrm>
            <a:custGeom>
              <a:avLst/>
              <a:gdLst/>
              <a:ahLst/>
              <a:cxnLst/>
              <a:rect l="l" t="t" r="r" b="b"/>
              <a:pathLst>
                <a:path w="1285453" h="978897">
                  <a:moveTo>
                    <a:pt x="55518" y="0"/>
                  </a:moveTo>
                  <a:lnTo>
                    <a:pt x="1229935" y="0"/>
                  </a:lnTo>
                  <a:cubicBezTo>
                    <a:pt x="1244659" y="0"/>
                    <a:pt x="1258780" y="5849"/>
                    <a:pt x="1269192" y="16261"/>
                  </a:cubicBezTo>
                  <a:cubicBezTo>
                    <a:pt x="1279604" y="26673"/>
                    <a:pt x="1285453" y="40794"/>
                    <a:pt x="1285453" y="55518"/>
                  </a:cubicBezTo>
                  <a:lnTo>
                    <a:pt x="1285453" y="923379"/>
                  </a:lnTo>
                  <a:cubicBezTo>
                    <a:pt x="1285453" y="954041"/>
                    <a:pt x="1260596" y="978897"/>
                    <a:pt x="1229935" y="978897"/>
                  </a:cubicBezTo>
                  <a:lnTo>
                    <a:pt x="55518" y="978897"/>
                  </a:lnTo>
                  <a:cubicBezTo>
                    <a:pt x="40794" y="978897"/>
                    <a:pt x="26673" y="973048"/>
                    <a:pt x="16261" y="962636"/>
                  </a:cubicBezTo>
                  <a:cubicBezTo>
                    <a:pt x="5849" y="952224"/>
                    <a:pt x="0" y="938103"/>
                    <a:pt x="0" y="923379"/>
                  </a:cubicBezTo>
                  <a:lnTo>
                    <a:pt x="0" y="55518"/>
                  </a:lnTo>
                  <a:cubicBezTo>
                    <a:pt x="0" y="40794"/>
                    <a:pt x="5849" y="26673"/>
                    <a:pt x="16261" y="16261"/>
                  </a:cubicBezTo>
                  <a:cubicBezTo>
                    <a:pt x="26673" y="5849"/>
                    <a:pt x="40794" y="0"/>
                    <a:pt x="55518" y="0"/>
                  </a:cubicBezTo>
                  <a:close/>
                </a:path>
              </a:pathLst>
            </a:custGeom>
            <a:gradFill rotWithShape="1">
              <a:gsLst>
                <a:gs pos="0">
                  <a:srgbClr val="1BBBCB">
                    <a:alpha val="100000"/>
                  </a:srgbClr>
                </a:gs>
                <a:gs pos="100000">
                  <a:srgbClr val="141C25">
                    <a:alpha val="100000"/>
                  </a:srgbClr>
                </a:gs>
              </a:gsLst>
              <a:lin ang="5400000"/>
            </a:gradFill>
          </p:spPr>
        </p:sp>
        <p:sp>
          <p:nvSpPr>
            <p:cNvPr id="38" name="TextBox 10">
              <a:extLst>
                <a:ext uri="{FF2B5EF4-FFF2-40B4-BE49-F238E27FC236}">
                  <a16:creationId xmlns:a16="http://schemas.microsoft.com/office/drawing/2014/main" id="{E352A66C-EE88-8253-F946-186CDC7FC6EE}"/>
                </a:ext>
              </a:extLst>
            </p:cNvPr>
            <p:cNvSpPr txBox="1"/>
            <p:nvPr/>
          </p:nvSpPr>
          <p:spPr>
            <a:xfrm>
              <a:off x="0" y="19050"/>
              <a:ext cx="1285453" cy="959847"/>
            </a:xfrm>
            <a:prstGeom prst="rect">
              <a:avLst/>
            </a:prstGeom>
          </p:spPr>
          <p:txBody>
            <a:bodyPr lIns="50800" tIns="50800" rIns="50800" bIns="50800" rtlCol="0" anchor="ctr"/>
            <a:lstStyle/>
            <a:p>
              <a:pPr algn="ctr">
                <a:lnSpc>
                  <a:spcPts val="2750"/>
                </a:lnSpc>
              </a:pPr>
              <a:endParaRPr/>
            </a:p>
          </p:txBody>
        </p:sp>
      </p:grpSp>
      <p:grpSp>
        <p:nvGrpSpPr>
          <p:cNvPr id="2" name="Group 2"/>
          <p:cNvGrpSpPr/>
          <p:nvPr/>
        </p:nvGrpSpPr>
        <p:grpSpPr>
          <a:xfrm>
            <a:off x="1174663" y="5893421"/>
            <a:ext cx="4880703" cy="3716749"/>
            <a:chOff x="0" y="0"/>
            <a:chExt cx="1285453" cy="978897"/>
          </a:xfrm>
        </p:grpSpPr>
        <p:sp>
          <p:nvSpPr>
            <p:cNvPr id="3" name="Freeform 3"/>
            <p:cNvSpPr/>
            <p:nvPr/>
          </p:nvSpPr>
          <p:spPr>
            <a:xfrm>
              <a:off x="0" y="0"/>
              <a:ext cx="1285453" cy="978897"/>
            </a:xfrm>
            <a:custGeom>
              <a:avLst/>
              <a:gdLst/>
              <a:ahLst/>
              <a:cxnLst/>
              <a:rect l="l" t="t" r="r" b="b"/>
              <a:pathLst>
                <a:path w="1285453" h="978897">
                  <a:moveTo>
                    <a:pt x="55518" y="0"/>
                  </a:moveTo>
                  <a:lnTo>
                    <a:pt x="1229935" y="0"/>
                  </a:lnTo>
                  <a:cubicBezTo>
                    <a:pt x="1244659" y="0"/>
                    <a:pt x="1258780" y="5849"/>
                    <a:pt x="1269192" y="16261"/>
                  </a:cubicBezTo>
                  <a:cubicBezTo>
                    <a:pt x="1279604" y="26673"/>
                    <a:pt x="1285453" y="40794"/>
                    <a:pt x="1285453" y="55518"/>
                  </a:cubicBezTo>
                  <a:lnTo>
                    <a:pt x="1285453" y="923379"/>
                  </a:lnTo>
                  <a:cubicBezTo>
                    <a:pt x="1285453" y="954041"/>
                    <a:pt x="1260596" y="978897"/>
                    <a:pt x="1229935" y="978897"/>
                  </a:cubicBezTo>
                  <a:lnTo>
                    <a:pt x="55518" y="978897"/>
                  </a:lnTo>
                  <a:cubicBezTo>
                    <a:pt x="40794" y="978897"/>
                    <a:pt x="26673" y="973048"/>
                    <a:pt x="16261" y="962636"/>
                  </a:cubicBezTo>
                  <a:cubicBezTo>
                    <a:pt x="5849" y="952224"/>
                    <a:pt x="0" y="938103"/>
                    <a:pt x="0" y="923379"/>
                  </a:cubicBezTo>
                  <a:lnTo>
                    <a:pt x="0" y="55518"/>
                  </a:lnTo>
                  <a:cubicBezTo>
                    <a:pt x="0" y="40794"/>
                    <a:pt x="5849" y="26673"/>
                    <a:pt x="16261" y="16261"/>
                  </a:cubicBezTo>
                  <a:cubicBezTo>
                    <a:pt x="26673" y="5849"/>
                    <a:pt x="40794" y="0"/>
                    <a:pt x="55518" y="0"/>
                  </a:cubicBezTo>
                  <a:close/>
                </a:path>
              </a:pathLst>
            </a:custGeom>
            <a:gradFill rotWithShape="1">
              <a:gsLst>
                <a:gs pos="0">
                  <a:srgbClr val="1BBBCB">
                    <a:alpha val="100000"/>
                  </a:srgbClr>
                </a:gs>
                <a:gs pos="100000">
                  <a:srgbClr val="141C25">
                    <a:alpha val="100000"/>
                  </a:srgbClr>
                </a:gs>
              </a:gsLst>
              <a:lin ang="5400000"/>
            </a:gradFill>
          </p:spPr>
        </p:sp>
        <p:sp>
          <p:nvSpPr>
            <p:cNvPr id="4" name="TextBox 4"/>
            <p:cNvSpPr txBox="1"/>
            <p:nvPr/>
          </p:nvSpPr>
          <p:spPr>
            <a:xfrm>
              <a:off x="0" y="19050"/>
              <a:ext cx="1285453" cy="959847"/>
            </a:xfrm>
            <a:prstGeom prst="rect">
              <a:avLst/>
            </a:prstGeom>
          </p:spPr>
          <p:txBody>
            <a:bodyPr lIns="50800" tIns="50800" rIns="50800" bIns="50800" rtlCol="0" anchor="ctr"/>
            <a:lstStyle/>
            <a:p>
              <a:pPr algn="ctr">
                <a:lnSpc>
                  <a:spcPts val="2750"/>
                </a:lnSpc>
              </a:pPr>
              <a:endParaRPr/>
            </a:p>
          </p:txBody>
        </p:sp>
      </p:grpSp>
      <p:grpSp>
        <p:nvGrpSpPr>
          <p:cNvPr id="8" name="Group 8"/>
          <p:cNvGrpSpPr/>
          <p:nvPr/>
        </p:nvGrpSpPr>
        <p:grpSpPr>
          <a:xfrm>
            <a:off x="12179050" y="5893421"/>
            <a:ext cx="4880703" cy="3716749"/>
            <a:chOff x="0" y="0"/>
            <a:chExt cx="1285453" cy="978897"/>
          </a:xfrm>
        </p:grpSpPr>
        <p:sp>
          <p:nvSpPr>
            <p:cNvPr id="9" name="Freeform 9"/>
            <p:cNvSpPr/>
            <p:nvPr/>
          </p:nvSpPr>
          <p:spPr>
            <a:xfrm>
              <a:off x="0" y="0"/>
              <a:ext cx="1285453" cy="978897"/>
            </a:xfrm>
            <a:custGeom>
              <a:avLst/>
              <a:gdLst/>
              <a:ahLst/>
              <a:cxnLst/>
              <a:rect l="l" t="t" r="r" b="b"/>
              <a:pathLst>
                <a:path w="1285453" h="978897">
                  <a:moveTo>
                    <a:pt x="55518" y="0"/>
                  </a:moveTo>
                  <a:lnTo>
                    <a:pt x="1229935" y="0"/>
                  </a:lnTo>
                  <a:cubicBezTo>
                    <a:pt x="1244659" y="0"/>
                    <a:pt x="1258780" y="5849"/>
                    <a:pt x="1269192" y="16261"/>
                  </a:cubicBezTo>
                  <a:cubicBezTo>
                    <a:pt x="1279604" y="26673"/>
                    <a:pt x="1285453" y="40794"/>
                    <a:pt x="1285453" y="55518"/>
                  </a:cubicBezTo>
                  <a:lnTo>
                    <a:pt x="1285453" y="923379"/>
                  </a:lnTo>
                  <a:cubicBezTo>
                    <a:pt x="1285453" y="954041"/>
                    <a:pt x="1260596" y="978897"/>
                    <a:pt x="1229935" y="978897"/>
                  </a:cubicBezTo>
                  <a:lnTo>
                    <a:pt x="55518" y="978897"/>
                  </a:lnTo>
                  <a:cubicBezTo>
                    <a:pt x="40794" y="978897"/>
                    <a:pt x="26673" y="973048"/>
                    <a:pt x="16261" y="962636"/>
                  </a:cubicBezTo>
                  <a:cubicBezTo>
                    <a:pt x="5849" y="952224"/>
                    <a:pt x="0" y="938103"/>
                    <a:pt x="0" y="923379"/>
                  </a:cubicBezTo>
                  <a:lnTo>
                    <a:pt x="0" y="55518"/>
                  </a:lnTo>
                  <a:cubicBezTo>
                    <a:pt x="0" y="40794"/>
                    <a:pt x="5849" y="26673"/>
                    <a:pt x="16261" y="16261"/>
                  </a:cubicBezTo>
                  <a:cubicBezTo>
                    <a:pt x="26673" y="5849"/>
                    <a:pt x="40794" y="0"/>
                    <a:pt x="55518" y="0"/>
                  </a:cubicBezTo>
                  <a:close/>
                </a:path>
              </a:pathLst>
            </a:custGeom>
            <a:gradFill rotWithShape="1">
              <a:gsLst>
                <a:gs pos="0">
                  <a:srgbClr val="1BBBCB">
                    <a:alpha val="100000"/>
                  </a:srgbClr>
                </a:gs>
                <a:gs pos="100000">
                  <a:srgbClr val="141C25">
                    <a:alpha val="100000"/>
                  </a:srgbClr>
                </a:gs>
              </a:gsLst>
              <a:lin ang="5400000"/>
            </a:gradFill>
          </p:spPr>
        </p:sp>
        <p:sp>
          <p:nvSpPr>
            <p:cNvPr id="10" name="TextBox 10"/>
            <p:cNvSpPr txBox="1"/>
            <p:nvPr/>
          </p:nvSpPr>
          <p:spPr>
            <a:xfrm>
              <a:off x="0" y="19050"/>
              <a:ext cx="1285453" cy="959847"/>
            </a:xfrm>
            <a:prstGeom prst="rect">
              <a:avLst/>
            </a:prstGeom>
          </p:spPr>
          <p:txBody>
            <a:bodyPr lIns="50800" tIns="50800" rIns="50800" bIns="50800" rtlCol="0" anchor="ctr"/>
            <a:lstStyle/>
            <a:p>
              <a:pPr algn="ctr">
                <a:lnSpc>
                  <a:spcPts val="2750"/>
                </a:lnSpc>
              </a:pPr>
              <a:endParaRPr/>
            </a:p>
          </p:txBody>
        </p:sp>
      </p:grpSp>
      <p:grpSp>
        <p:nvGrpSpPr>
          <p:cNvPr id="12" name="Group 12"/>
          <p:cNvGrpSpPr/>
          <p:nvPr/>
        </p:nvGrpSpPr>
        <p:grpSpPr>
          <a:xfrm>
            <a:off x="2733346" y="4596694"/>
            <a:ext cx="1675675" cy="167567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6A6A6">
                    <a:alpha val="100000"/>
                  </a:srgbClr>
                </a:gs>
                <a:gs pos="100000">
                  <a:srgbClr val="FFFFFF">
                    <a:alpha val="100000"/>
                  </a:srgbClr>
                </a:gs>
              </a:gsLst>
              <a:lin ang="5400000"/>
            </a:gradFill>
          </p:spPr>
          <p:txBody>
            <a:bodyPr/>
            <a:lstStyle/>
            <a:p>
              <a:endParaRPr lang="en-US" dirty="0"/>
            </a:p>
          </p:txBody>
        </p:sp>
        <p:sp>
          <p:nvSpPr>
            <p:cNvPr id="14" name="TextBox 14"/>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grpSp>
        <p:nvGrpSpPr>
          <p:cNvPr id="15" name="Group 15"/>
          <p:cNvGrpSpPr/>
          <p:nvPr/>
        </p:nvGrpSpPr>
        <p:grpSpPr>
          <a:xfrm>
            <a:off x="8263194" y="4596694"/>
            <a:ext cx="1675675" cy="167567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6A6A6">
                    <a:alpha val="100000"/>
                  </a:srgbClr>
                </a:gs>
                <a:gs pos="100000">
                  <a:srgbClr val="FFFFFF">
                    <a:alpha val="100000"/>
                  </a:srgbClr>
                </a:gs>
              </a:gsLst>
              <a:lin ang="5400000"/>
            </a:gradFill>
          </p:spPr>
        </p:sp>
        <p:sp>
          <p:nvSpPr>
            <p:cNvPr id="17" name="TextBox 17"/>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grpSp>
        <p:nvGrpSpPr>
          <p:cNvPr id="18" name="Group 18"/>
          <p:cNvGrpSpPr/>
          <p:nvPr/>
        </p:nvGrpSpPr>
        <p:grpSpPr>
          <a:xfrm>
            <a:off x="13781564" y="4596694"/>
            <a:ext cx="1675675" cy="167567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6A6A6">
                    <a:alpha val="100000"/>
                  </a:srgbClr>
                </a:gs>
                <a:gs pos="100000">
                  <a:srgbClr val="FFFFFF">
                    <a:alpha val="100000"/>
                  </a:srgbClr>
                </a:gs>
              </a:gsLst>
              <a:lin ang="5400000"/>
            </a:gradFill>
          </p:spPr>
        </p:sp>
        <p:sp>
          <p:nvSpPr>
            <p:cNvPr id="20" name="TextBox 20"/>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24" name="TextBox 24"/>
          <p:cNvSpPr txBox="1"/>
          <p:nvPr/>
        </p:nvSpPr>
        <p:spPr>
          <a:xfrm>
            <a:off x="4409021" y="1648898"/>
            <a:ext cx="9469959" cy="930275"/>
          </a:xfrm>
          <a:prstGeom prst="rect">
            <a:avLst/>
          </a:prstGeom>
        </p:spPr>
        <p:txBody>
          <a:bodyPr lIns="0" tIns="0" rIns="0" bIns="0" rtlCol="0" anchor="t">
            <a:spAutoFit/>
          </a:bodyPr>
          <a:lstStyle/>
          <a:p>
            <a:pPr algn="ctr">
              <a:lnSpc>
                <a:spcPts val="7150"/>
              </a:lnSpc>
            </a:pPr>
            <a:r>
              <a:rPr lang="en-US" sz="6500" b="1" dirty="0">
                <a:solidFill>
                  <a:srgbClr val="FFFFFF"/>
                </a:solidFill>
                <a:latin typeface="Gotham Bold"/>
                <a:ea typeface="Gotham Bold"/>
                <a:cs typeface="Gotham Bold"/>
                <a:sym typeface="Gotham Bold"/>
              </a:rPr>
              <a:t>Visualization</a:t>
            </a:r>
          </a:p>
        </p:txBody>
      </p:sp>
      <p:sp>
        <p:nvSpPr>
          <p:cNvPr id="25" name="TextBox 25"/>
          <p:cNvSpPr txBox="1"/>
          <p:nvPr/>
        </p:nvSpPr>
        <p:spPr>
          <a:xfrm>
            <a:off x="1933352" y="6573592"/>
            <a:ext cx="3470495" cy="355600"/>
          </a:xfrm>
          <a:prstGeom prst="rect">
            <a:avLst/>
          </a:prstGeom>
        </p:spPr>
        <p:txBody>
          <a:bodyPr lIns="0" tIns="0" rIns="0" bIns="0" rtlCol="0" anchor="t">
            <a:spAutoFit/>
          </a:bodyPr>
          <a:lstStyle/>
          <a:p>
            <a:pPr algn="ctr">
              <a:lnSpc>
                <a:spcPts val="2750"/>
              </a:lnSpc>
            </a:pPr>
            <a:r>
              <a:rPr lang="en-US" sz="2500" b="1" dirty="0">
                <a:solidFill>
                  <a:srgbClr val="FFFFFF"/>
                </a:solidFill>
                <a:latin typeface="Inter Bold"/>
                <a:ea typeface="Inter Bold"/>
                <a:cs typeface="Inter Bold"/>
                <a:sym typeface="Inter Bold"/>
              </a:rPr>
              <a:t>POWER BI</a:t>
            </a:r>
          </a:p>
        </p:txBody>
      </p:sp>
      <p:sp>
        <p:nvSpPr>
          <p:cNvPr id="26" name="TextBox 26"/>
          <p:cNvSpPr txBox="1"/>
          <p:nvPr/>
        </p:nvSpPr>
        <p:spPr>
          <a:xfrm>
            <a:off x="12884154" y="6573592"/>
            <a:ext cx="3470495" cy="355600"/>
          </a:xfrm>
          <a:prstGeom prst="rect">
            <a:avLst/>
          </a:prstGeom>
        </p:spPr>
        <p:txBody>
          <a:bodyPr lIns="0" tIns="0" rIns="0" bIns="0" rtlCol="0" anchor="t">
            <a:spAutoFit/>
          </a:bodyPr>
          <a:lstStyle/>
          <a:p>
            <a:pPr algn="ctr">
              <a:lnSpc>
                <a:spcPts val="2750"/>
              </a:lnSpc>
            </a:pPr>
            <a:r>
              <a:rPr lang="en-US" sz="2500" b="1" dirty="0">
                <a:solidFill>
                  <a:srgbClr val="FFFFFF"/>
                </a:solidFill>
                <a:latin typeface="Inter Bold"/>
                <a:ea typeface="Inter Bold"/>
                <a:cs typeface="Inter Bold"/>
                <a:sym typeface="Inter Bold"/>
              </a:rPr>
              <a:t>Looker</a:t>
            </a:r>
          </a:p>
        </p:txBody>
      </p:sp>
      <p:sp>
        <p:nvSpPr>
          <p:cNvPr id="27" name="TextBox 27"/>
          <p:cNvSpPr txBox="1"/>
          <p:nvPr/>
        </p:nvSpPr>
        <p:spPr>
          <a:xfrm>
            <a:off x="7567151" y="6573592"/>
            <a:ext cx="3067760" cy="355600"/>
          </a:xfrm>
          <a:prstGeom prst="rect">
            <a:avLst/>
          </a:prstGeom>
        </p:spPr>
        <p:txBody>
          <a:bodyPr lIns="0" tIns="0" rIns="0" bIns="0" rtlCol="0" anchor="t">
            <a:spAutoFit/>
          </a:bodyPr>
          <a:lstStyle/>
          <a:p>
            <a:pPr algn="ctr">
              <a:lnSpc>
                <a:spcPts val="2750"/>
              </a:lnSpc>
            </a:pPr>
            <a:r>
              <a:rPr lang="en-US" sz="2500" b="1" dirty="0">
                <a:solidFill>
                  <a:srgbClr val="FFFFFF"/>
                </a:solidFill>
                <a:latin typeface="Inter Bold"/>
                <a:ea typeface="Inter Bold"/>
                <a:cs typeface="Inter Bold"/>
                <a:sym typeface="Inter Bold"/>
              </a:rPr>
              <a:t>Tableau</a:t>
            </a:r>
          </a:p>
        </p:txBody>
      </p:sp>
      <p:sp>
        <p:nvSpPr>
          <p:cNvPr id="28" name="TextBox 28"/>
          <p:cNvSpPr txBox="1"/>
          <p:nvPr/>
        </p:nvSpPr>
        <p:spPr>
          <a:xfrm>
            <a:off x="1978439" y="7216135"/>
            <a:ext cx="3380321" cy="1938992"/>
          </a:xfrm>
          <a:prstGeom prst="rect">
            <a:avLst/>
          </a:prstGeom>
        </p:spPr>
        <p:txBody>
          <a:bodyPr lIns="0" tIns="0" rIns="0" bIns="0" rtlCol="0" anchor="t">
            <a:spAutoFit/>
          </a:bodyPr>
          <a:lstStyle/>
          <a:p>
            <a:r>
              <a:rPr lang="en-US" dirty="0">
                <a:solidFill>
                  <a:schemeClr val="bg1"/>
                </a:solidFill>
              </a:rPr>
              <a:t>Microsoft Power BI provides powerful, interactive dashboards with seamless integration to SQL Server, enabling real-time monitoring and advanced data modeling for </a:t>
            </a:r>
            <a:r>
              <a:rPr lang="en-US" dirty="0" err="1">
                <a:solidFill>
                  <a:schemeClr val="bg1"/>
                </a:solidFill>
              </a:rPr>
              <a:t>Rihla's</a:t>
            </a:r>
            <a:r>
              <a:rPr lang="en-US" dirty="0">
                <a:solidFill>
                  <a:schemeClr val="bg1"/>
                </a:solidFill>
              </a:rPr>
              <a:t> operational insights.</a:t>
            </a:r>
            <a:endParaRPr lang="en-US" dirty="0">
              <a:solidFill>
                <a:schemeClr val="bg1"/>
              </a:solidFill>
              <a:effectLst/>
            </a:endParaRPr>
          </a:p>
        </p:txBody>
      </p:sp>
      <p:sp>
        <p:nvSpPr>
          <p:cNvPr id="29" name="TextBox 29"/>
          <p:cNvSpPr txBox="1"/>
          <p:nvPr/>
        </p:nvSpPr>
        <p:spPr>
          <a:xfrm>
            <a:off x="12884154" y="7216135"/>
            <a:ext cx="3470495" cy="1846659"/>
          </a:xfrm>
          <a:prstGeom prst="rect">
            <a:avLst/>
          </a:prstGeom>
        </p:spPr>
        <p:txBody>
          <a:bodyPr lIns="0" tIns="0" rIns="0" bIns="0" rtlCol="0" anchor="t">
            <a:spAutoFit/>
          </a:bodyPr>
          <a:lstStyle/>
          <a:p>
            <a:r>
              <a:rPr lang="en-US" sz="2000" dirty="0">
                <a:solidFill>
                  <a:schemeClr val="bg1"/>
                </a:solidFill>
              </a:rPr>
              <a:t>looker offers embedded analytics and a modern data platform, empowering self-service exploration and consistent metrics across </a:t>
            </a:r>
            <a:r>
              <a:rPr lang="en-US" sz="2000" dirty="0" err="1">
                <a:solidFill>
                  <a:schemeClr val="bg1"/>
                </a:solidFill>
              </a:rPr>
              <a:t>Rihla's</a:t>
            </a:r>
            <a:r>
              <a:rPr lang="en-US" sz="2000" dirty="0">
                <a:solidFill>
                  <a:schemeClr val="bg1"/>
                </a:solidFill>
              </a:rPr>
              <a:t> trips, freight, and rental services</a:t>
            </a:r>
            <a:endParaRPr lang="en-US" sz="2000" dirty="0">
              <a:solidFill>
                <a:schemeClr val="bg1"/>
              </a:solidFill>
              <a:effectLst/>
            </a:endParaRPr>
          </a:p>
        </p:txBody>
      </p:sp>
      <p:sp>
        <p:nvSpPr>
          <p:cNvPr id="30" name="TextBox 30"/>
          <p:cNvSpPr txBox="1"/>
          <p:nvPr/>
        </p:nvSpPr>
        <p:spPr>
          <a:xfrm>
            <a:off x="7365784" y="7216135"/>
            <a:ext cx="3470495" cy="1969770"/>
          </a:xfrm>
          <a:prstGeom prst="rect">
            <a:avLst/>
          </a:prstGeom>
        </p:spPr>
        <p:txBody>
          <a:bodyPr lIns="0" tIns="0" rIns="0" bIns="0" rtlCol="0" anchor="t">
            <a:spAutoFit/>
          </a:bodyPr>
          <a:lstStyle/>
          <a:p>
            <a:r>
              <a:rPr lang="en-US" dirty="0">
                <a:solidFill>
                  <a:schemeClr val="bg1"/>
                </a:solidFill>
              </a:rPr>
              <a:t>Tableau delivers highly interactive and visually compelling dashboards, enabling stakeholders to uncover hidden patterns and perform advanced exploratory analysis on </a:t>
            </a:r>
            <a:r>
              <a:rPr lang="en-US" dirty="0" err="1">
                <a:solidFill>
                  <a:schemeClr val="bg1"/>
                </a:solidFill>
              </a:rPr>
              <a:t>Rihla's</a:t>
            </a:r>
            <a:r>
              <a:rPr lang="en-US" dirty="0">
                <a:solidFill>
                  <a:schemeClr val="bg1"/>
                </a:solidFill>
              </a:rPr>
              <a:t> complex ride-hailing, freight, and rental datasets.</a:t>
            </a:r>
            <a:endParaRPr lang="en-US" dirty="0">
              <a:solidFill>
                <a:schemeClr val="bg1"/>
              </a:solidFill>
              <a:effectLst/>
            </a:endParaRPr>
          </a:p>
        </p:txBody>
      </p:sp>
      <p:sp>
        <p:nvSpPr>
          <p:cNvPr id="31" name="TextBox 31"/>
          <p:cNvSpPr txBox="1"/>
          <p:nvPr/>
        </p:nvSpPr>
        <p:spPr>
          <a:xfrm>
            <a:off x="2912831" y="3187630"/>
            <a:ext cx="11862603" cy="422488"/>
          </a:xfrm>
          <a:prstGeom prst="rect">
            <a:avLst/>
          </a:prstGeom>
        </p:spPr>
        <p:txBody>
          <a:bodyPr lIns="0" tIns="0" rIns="0" bIns="0" rtlCol="0" anchor="t">
            <a:spAutoFit/>
          </a:bodyPr>
          <a:lstStyle/>
          <a:p>
            <a:pPr algn="ctr">
              <a:lnSpc>
                <a:spcPts val="2660"/>
              </a:lnSpc>
            </a:pPr>
            <a:r>
              <a:rPr lang="en-US" sz="5400" dirty="0">
                <a:solidFill>
                  <a:srgbClr val="A3A5A6"/>
                </a:solidFill>
                <a:latin typeface="Inter"/>
                <a:ea typeface="Inter"/>
                <a:cs typeface="Inter"/>
                <a:sym typeface="Inter"/>
              </a:rPr>
              <a:t>Why we used these tools?</a:t>
            </a:r>
          </a:p>
        </p:txBody>
      </p:sp>
      <p:sp>
        <p:nvSpPr>
          <p:cNvPr id="33" name="Freeform 33"/>
          <p:cNvSpPr/>
          <p:nvPr/>
        </p:nvSpPr>
        <p:spPr>
          <a:xfrm>
            <a:off x="15636019" y="-2880881"/>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6405878" y="1758523"/>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5" name="Freeform 35"/>
          <p:cNvSpPr/>
          <p:nvPr/>
        </p:nvSpPr>
        <p:spPr>
          <a:xfrm>
            <a:off x="1279477" y="1925298"/>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7" name="Picture 36" descr="A white logo with a car in a circle and arrow&#10;&#10;AI-generated content may be incorrect.">
            <a:extLst>
              <a:ext uri="{FF2B5EF4-FFF2-40B4-BE49-F238E27FC236}">
                <a16:creationId xmlns:a16="http://schemas.microsoft.com/office/drawing/2014/main" id="{FC2EF1E3-E86B-C7AE-43CD-174D1A54CC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40" y="-446050"/>
            <a:ext cx="2169642" cy="2169642"/>
          </a:xfrm>
          <a:prstGeom prst="rect">
            <a:avLst/>
          </a:prstGeom>
        </p:spPr>
      </p:pic>
      <p:pic>
        <p:nvPicPr>
          <p:cNvPr id="39" name="object 40">
            <a:extLst>
              <a:ext uri="{FF2B5EF4-FFF2-40B4-BE49-F238E27FC236}">
                <a16:creationId xmlns:a16="http://schemas.microsoft.com/office/drawing/2014/main" id="{A446BE13-55BB-7818-8932-D7F287363D33}"/>
              </a:ext>
            </a:extLst>
          </p:cNvPr>
          <p:cNvPicPr/>
          <p:nvPr/>
        </p:nvPicPr>
        <p:blipFill>
          <a:blip r:embed="rId7" cstate="print"/>
          <a:stretch>
            <a:fillRect/>
          </a:stretch>
        </p:blipFill>
        <p:spPr>
          <a:xfrm>
            <a:off x="3128574" y="4861401"/>
            <a:ext cx="807976" cy="1032020"/>
          </a:xfrm>
          <a:prstGeom prst="rect">
            <a:avLst/>
          </a:prstGeom>
        </p:spPr>
      </p:pic>
      <p:pic>
        <p:nvPicPr>
          <p:cNvPr id="40" name="Picture 39" descr="A black background with blue text&#10;&#10;AI-generated content may be incorrect.">
            <a:extLst>
              <a:ext uri="{FF2B5EF4-FFF2-40B4-BE49-F238E27FC236}">
                <a16:creationId xmlns:a16="http://schemas.microsoft.com/office/drawing/2014/main" id="{EF23B347-3FF4-CD69-9632-75B1624533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3398" y="5027741"/>
            <a:ext cx="1560028" cy="781168"/>
          </a:xfrm>
          <a:prstGeom prst="rect">
            <a:avLst/>
          </a:prstGeom>
        </p:spPr>
      </p:pic>
      <p:pic>
        <p:nvPicPr>
          <p:cNvPr id="41" name="Picture 40" descr="A logo with a black background&#10;&#10;AI-generated content may be incorrect.">
            <a:extLst>
              <a:ext uri="{FF2B5EF4-FFF2-40B4-BE49-F238E27FC236}">
                <a16:creationId xmlns:a16="http://schemas.microsoft.com/office/drawing/2014/main" id="{08D63D60-DAC5-D757-C820-483C32C89A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65959" y="4478817"/>
            <a:ext cx="1778841" cy="177884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77C8C-0B90-290F-8BDC-10550AD962E7}"/>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BC1708BC-54DB-4510-5AD1-60735A0127F0}"/>
              </a:ext>
            </a:extLst>
          </p:cNvPr>
          <p:cNvGrpSpPr/>
          <p:nvPr/>
        </p:nvGrpSpPr>
        <p:grpSpPr>
          <a:xfrm rot="5400000">
            <a:off x="12888876" y="-1079837"/>
            <a:ext cx="11979677" cy="11979677"/>
            <a:chOff x="0" y="0"/>
            <a:chExt cx="812800" cy="812800"/>
          </a:xfrm>
        </p:grpSpPr>
        <p:sp>
          <p:nvSpPr>
            <p:cNvPr id="4" name="Freeform 4">
              <a:extLst>
                <a:ext uri="{FF2B5EF4-FFF2-40B4-BE49-F238E27FC236}">
                  <a16:creationId xmlns:a16="http://schemas.microsoft.com/office/drawing/2014/main" id="{09B6EB5B-9AB2-3BB1-BC69-E65D32B055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5" name="TextBox 5">
              <a:extLst>
                <a:ext uri="{FF2B5EF4-FFF2-40B4-BE49-F238E27FC236}">
                  <a16:creationId xmlns:a16="http://schemas.microsoft.com/office/drawing/2014/main" id="{D8F77447-0E96-50FB-0227-338B3A464407}"/>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grpSp>
        <p:nvGrpSpPr>
          <p:cNvPr id="6" name="Group 6">
            <a:extLst>
              <a:ext uri="{FF2B5EF4-FFF2-40B4-BE49-F238E27FC236}">
                <a16:creationId xmlns:a16="http://schemas.microsoft.com/office/drawing/2014/main" id="{A2BDA14C-2CE0-6A71-E17A-FFE3FB24A229}"/>
              </a:ext>
            </a:extLst>
          </p:cNvPr>
          <p:cNvGrpSpPr/>
          <p:nvPr/>
        </p:nvGrpSpPr>
        <p:grpSpPr>
          <a:xfrm>
            <a:off x="11557211" y="1172124"/>
            <a:ext cx="5531735" cy="5531735"/>
            <a:chOff x="0" y="0"/>
            <a:chExt cx="812800" cy="812800"/>
          </a:xfrm>
        </p:grpSpPr>
        <p:sp>
          <p:nvSpPr>
            <p:cNvPr id="7" name="Freeform 7">
              <a:extLst>
                <a:ext uri="{FF2B5EF4-FFF2-40B4-BE49-F238E27FC236}">
                  <a16:creationId xmlns:a16="http://schemas.microsoft.com/office/drawing/2014/main" id="{C2B6A15D-6A61-0B18-838F-7455B8F6C56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44235" r="-5764"/>
              </a:stretch>
            </a:blipFill>
          </p:spPr>
        </p:sp>
      </p:grpSp>
      <p:grpSp>
        <p:nvGrpSpPr>
          <p:cNvPr id="8" name="Group 8">
            <a:extLst>
              <a:ext uri="{FF2B5EF4-FFF2-40B4-BE49-F238E27FC236}">
                <a16:creationId xmlns:a16="http://schemas.microsoft.com/office/drawing/2014/main" id="{CD4B8ED5-D3E6-8580-BDB4-D15075E75D64}"/>
              </a:ext>
            </a:extLst>
          </p:cNvPr>
          <p:cNvGrpSpPr/>
          <p:nvPr/>
        </p:nvGrpSpPr>
        <p:grpSpPr>
          <a:xfrm>
            <a:off x="9535328" y="4914899"/>
            <a:ext cx="4043766" cy="4043766"/>
            <a:chOff x="0" y="-8279"/>
            <a:chExt cx="812800" cy="812800"/>
          </a:xfrm>
          <a:solidFill>
            <a:schemeClr val="bg1"/>
          </a:solidFill>
        </p:grpSpPr>
        <p:sp>
          <p:nvSpPr>
            <p:cNvPr id="9" name="Freeform 9">
              <a:extLst>
                <a:ext uri="{FF2B5EF4-FFF2-40B4-BE49-F238E27FC236}">
                  <a16:creationId xmlns:a16="http://schemas.microsoft.com/office/drawing/2014/main" id="{E8D3AFE4-0C54-5CA8-626F-0D3CD58E110C}"/>
                </a:ext>
              </a:extLst>
            </p:cNvPr>
            <p:cNvSpPr/>
            <p:nvPr/>
          </p:nvSpPr>
          <p:spPr>
            <a:xfrm>
              <a:off x="0" y="-8279"/>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sp>
      </p:grpSp>
      <p:sp>
        <p:nvSpPr>
          <p:cNvPr id="10" name="Freeform 10">
            <a:extLst>
              <a:ext uri="{FF2B5EF4-FFF2-40B4-BE49-F238E27FC236}">
                <a16:creationId xmlns:a16="http://schemas.microsoft.com/office/drawing/2014/main" id="{FA52E320-F0B9-BAE0-8AC6-D971E050F65E}"/>
              </a:ext>
            </a:extLst>
          </p:cNvPr>
          <p:cNvSpPr/>
          <p:nvPr/>
        </p:nvSpPr>
        <p:spPr>
          <a:xfrm>
            <a:off x="16256589" y="8400783"/>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a:extLst>
              <a:ext uri="{FF2B5EF4-FFF2-40B4-BE49-F238E27FC236}">
                <a16:creationId xmlns:a16="http://schemas.microsoft.com/office/drawing/2014/main" id="{87037082-25D6-FDC6-230F-B5D68A24F0BF}"/>
              </a:ext>
            </a:extLst>
          </p:cNvPr>
          <p:cNvSpPr/>
          <p:nvPr/>
        </p:nvSpPr>
        <p:spPr>
          <a:xfrm>
            <a:off x="16256589" y="-2999029"/>
            <a:ext cx="5770626" cy="5761762"/>
          </a:xfrm>
          <a:custGeom>
            <a:avLst/>
            <a:gdLst/>
            <a:ahLst/>
            <a:cxnLst/>
            <a:rect l="l" t="t" r="r" b="b"/>
            <a:pathLst>
              <a:path w="5770626" h="5761762">
                <a:moveTo>
                  <a:pt x="0" y="0"/>
                </a:moveTo>
                <a:lnTo>
                  <a:pt x="5770626" y="0"/>
                </a:lnTo>
                <a:lnTo>
                  <a:pt x="5770626" y="5761761"/>
                </a:lnTo>
                <a:lnTo>
                  <a:pt x="0" y="5761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a:extLst>
              <a:ext uri="{FF2B5EF4-FFF2-40B4-BE49-F238E27FC236}">
                <a16:creationId xmlns:a16="http://schemas.microsoft.com/office/drawing/2014/main" id="{B07022C5-25D9-08C2-620F-5AD5847816EB}"/>
              </a:ext>
            </a:extLst>
          </p:cNvPr>
          <p:cNvSpPr txBox="1"/>
          <p:nvPr/>
        </p:nvSpPr>
        <p:spPr>
          <a:xfrm>
            <a:off x="1738715" y="2504414"/>
            <a:ext cx="7764373" cy="923330"/>
          </a:xfrm>
          <a:prstGeom prst="rect">
            <a:avLst/>
          </a:prstGeom>
        </p:spPr>
        <p:txBody>
          <a:bodyPr lIns="0" tIns="0" rIns="0" bIns="0" rtlCol="0" anchor="t">
            <a:spAutoFit/>
          </a:bodyPr>
          <a:lstStyle/>
          <a:p>
            <a:pPr algn="l">
              <a:lnSpc>
                <a:spcPts val="7150"/>
              </a:lnSpc>
            </a:pPr>
            <a:r>
              <a:rPr lang="en-US" sz="6500" b="1" dirty="0">
                <a:solidFill>
                  <a:srgbClr val="FFFFFF"/>
                </a:solidFill>
                <a:latin typeface="Gotham Bold"/>
                <a:ea typeface="Gotham Bold"/>
                <a:cs typeface="Gotham Bold"/>
                <a:sym typeface="Gotham Bold"/>
              </a:rPr>
              <a:t>Tableau</a:t>
            </a:r>
          </a:p>
        </p:txBody>
      </p:sp>
      <p:sp>
        <p:nvSpPr>
          <p:cNvPr id="13" name="TextBox 13">
            <a:extLst>
              <a:ext uri="{FF2B5EF4-FFF2-40B4-BE49-F238E27FC236}">
                <a16:creationId xmlns:a16="http://schemas.microsoft.com/office/drawing/2014/main" id="{FF6BF77C-653C-D3BB-3CBF-62575FB28413}"/>
              </a:ext>
            </a:extLst>
          </p:cNvPr>
          <p:cNvSpPr txBox="1"/>
          <p:nvPr/>
        </p:nvSpPr>
        <p:spPr>
          <a:xfrm>
            <a:off x="1774658" y="4339348"/>
            <a:ext cx="6498874" cy="3447098"/>
          </a:xfrm>
          <a:prstGeom prst="rect">
            <a:avLst/>
          </a:prstGeom>
        </p:spPr>
        <p:txBody>
          <a:bodyPr wrap="square" lIns="0" tIns="0" rIns="0" bIns="0" rtlCol="0" anchor="t">
            <a:spAutoFit/>
          </a:bodyPr>
          <a:lstStyle/>
          <a:p>
            <a:r>
              <a:rPr lang="en-US" sz="2800" dirty="0">
                <a:solidFill>
                  <a:schemeClr val="bg1"/>
                </a:solidFill>
              </a:rPr>
              <a:t>Tableau empowers </a:t>
            </a:r>
            <a:r>
              <a:rPr lang="en-US" sz="2800" dirty="0" err="1">
                <a:solidFill>
                  <a:schemeClr val="bg1"/>
                </a:solidFill>
              </a:rPr>
              <a:t>Rihla</a:t>
            </a:r>
            <a:r>
              <a:rPr lang="en-US" sz="2800" dirty="0">
                <a:solidFill>
                  <a:schemeClr val="bg1"/>
                </a:solidFill>
              </a:rPr>
              <a:t> with industry</a:t>
            </a:r>
            <a:r>
              <a:rPr lang="ar-EG" sz="2800" dirty="0">
                <a:solidFill>
                  <a:schemeClr val="bg1"/>
                </a:solidFill>
              </a:rPr>
              <a:t> </a:t>
            </a:r>
            <a:r>
              <a:rPr lang="en-US" sz="2800" dirty="0">
                <a:solidFill>
                  <a:schemeClr val="bg1"/>
                </a:solidFill>
              </a:rPr>
              <a:t>leading data visualization capabilities, delivering highly interactive and aesthetically superior dashboards. Its advanced features enable deep exploratory analysis, allowing stakeholders to uncover hidden insights across trips, freight, and rental operations with unparalleled clarity and speed</a:t>
            </a:r>
            <a:endParaRPr lang="en-US" sz="2800" dirty="0">
              <a:solidFill>
                <a:schemeClr val="bg1"/>
              </a:solidFill>
              <a:effectLst/>
            </a:endParaRPr>
          </a:p>
        </p:txBody>
      </p:sp>
      <p:pic>
        <p:nvPicPr>
          <p:cNvPr id="16" name="Picture 15" descr="A white logo with a car in a circle and arrow&#10;&#10;AI-generated content may be incorrect.">
            <a:extLst>
              <a:ext uri="{FF2B5EF4-FFF2-40B4-BE49-F238E27FC236}">
                <a16:creationId xmlns:a16="http://schemas.microsoft.com/office/drawing/2014/main" id="{BCCA30C3-C99D-A45A-AC1D-4CF53EE0E7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40" y="-446050"/>
            <a:ext cx="2169642" cy="2169642"/>
          </a:xfrm>
          <a:prstGeom prst="rect">
            <a:avLst/>
          </a:prstGeom>
        </p:spPr>
      </p:pic>
      <p:pic>
        <p:nvPicPr>
          <p:cNvPr id="15" name="Picture 14" descr="A black background with blue text&#10;&#10;AI-generated content may be incorrect.">
            <a:extLst>
              <a:ext uri="{FF2B5EF4-FFF2-40B4-BE49-F238E27FC236}">
                <a16:creationId xmlns:a16="http://schemas.microsoft.com/office/drawing/2014/main" id="{44D97858-DE26-DBBB-1D2D-3B25EB376B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7400" y="5985246"/>
            <a:ext cx="3772788" cy="2112761"/>
          </a:xfrm>
          <a:prstGeom prst="rect">
            <a:avLst/>
          </a:prstGeom>
        </p:spPr>
      </p:pic>
    </p:spTree>
    <p:extLst>
      <p:ext uri="{BB962C8B-B14F-4D97-AF65-F5344CB8AC3E}">
        <p14:creationId xmlns:p14="http://schemas.microsoft.com/office/powerpoint/2010/main" val="2071430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6E750-9263-C9D2-04A5-76C95BB1544D}"/>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6C52D0AB-BF36-4DA7-168E-EE1914E78227}"/>
              </a:ext>
            </a:extLst>
          </p:cNvPr>
          <p:cNvGrpSpPr/>
          <p:nvPr/>
        </p:nvGrpSpPr>
        <p:grpSpPr>
          <a:xfrm rot="2198492">
            <a:off x="13951021" y="1603183"/>
            <a:ext cx="7751846" cy="13148679"/>
            <a:chOff x="0" y="0"/>
            <a:chExt cx="2041638" cy="3463027"/>
          </a:xfrm>
        </p:grpSpPr>
        <p:sp>
          <p:nvSpPr>
            <p:cNvPr id="7" name="Freeform 7">
              <a:extLst>
                <a:ext uri="{FF2B5EF4-FFF2-40B4-BE49-F238E27FC236}">
                  <a16:creationId xmlns:a16="http://schemas.microsoft.com/office/drawing/2014/main" id="{342C2059-0008-1BA5-6D39-58CD5C107399}"/>
                </a:ext>
              </a:extLst>
            </p:cNvPr>
            <p:cNvSpPr/>
            <p:nvPr/>
          </p:nvSpPr>
          <p:spPr>
            <a:xfrm>
              <a:off x="0" y="0"/>
              <a:ext cx="2041638" cy="3463027"/>
            </a:xfrm>
            <a:custGeom>
              <a:avLst/>
              <a:gdLst/>
              <a:ahLst/>
              <a:cxnLst/>
              <a:rect l="l" t="t" r="r" b="b"/>
              <a:pathLst>
                <a:path w="2041638" h="3463027">
                  <a:moveTo>
                    <a:pt x="0" y="0"/>
                  </a:moveTo>
                  <a:lnTo>
                    <a:pt x="2041638" y="0"/>
                  </a:lnTo>
                  <a:lnTo>
                    <a:pt x="2041638" y="3463027"/>
                  </a:lnTo>
                  <a:lnTo>
                    <a:pt x="0" y="3463027"/>
                  </a:lnTo>
                  <a:close/>
                </a:path>
              </a:pathLst>
            </a:custGeom>
            <a:gradFill rotWithShape="1">
              <a:gsLst>
                <a:gs pos="0">
                  <a:srgbClr val="1BBBCB">
                    <a:alpha val="100000"/>
                  </a:srgbClr>
                </a:gs>
                <a:gs pos="100000">
                  <a:srgbClr val="141C25">
                    <a:alpha val="100000"/>
                  </a:srgbClr>
                </a:gs>
              </a:gsLst>
              <a:lin ang="5400000"/>
            </a:gradFill>
          </p:spPr>
        </p:sp>
        <p:sp>
          <p:nvSpPr>
            <p:cNvPr id="8" name="TextBox 8">
              <a:extLst>
                <a:ext uri="{FF2B5EF4-FFF2-40B4-BE49-F238E27FC236}">
                  <a16:creationId xmlns:a16="http://schemas.microsoft.com/office/drawing/2014/main" id="{B53B7AAA-3D8D-AF55-286B-D1C104468266}"/>
                </a:ext>
              </a:extLst>
            </p:cNvPr>
            <p:cNvSpPr txBox="1"/>
            <p:nvPr/>
          </p:nvSpPr>
          <p:spPr>
            <a:xfrm>
              <a:off x="0" y="19050"/>
              <a:ext cx="2041638" cy="3443977"/>
            </a:xfrm>
            <a:prstGeom prst="rect">
              <a:avLst/>
            </a:prstGeom>
          </p:spPr>
          <p:txBody>
            <a:bodyPr lIns="50800" tIns="50800" rIns="50800" bIns="50800" rtlCol="0" anchor="ctr"/>
            <a:lstStyle/>
            <a:p>
              <a:pPr algn="ctr">
                <a:lnSpc>
                  <a:spcPts val="2750"/>
                </a:lnSpc>
              </a:pPr>
              <a:endParaRPr/>
            </a:p>
          </p:txBody>
        </p:sp>
      </p:grpSp>
      <p:grpSp>
        <p:nvGrpSpPr>
          <p:cNvPr id="9" name="Group 9">
            <a:extLst>
              <a:ext uri="{FF2B5EF4-FFF2-40B4-BE49-F238E27FC236}">
                <a16:creationId xmlns:a16="http://schemas.microsoft.com/office/drawing/2014/main" id="{66D14C6C-4FBB-3094-E53C-19B43A5448FC}"/>
              </a:ext>
            </a:extLst>
          </p:cNvPr>
          <p:cNvGrpSpPr/>
          <p:nvPr/>
        </p:nvGrpSpPr>
        <p:grpSpPr>
          <a:xfrm rot="2073452">
            <a:off x="11580485" y="-6173946"/>
            <a:ext cx="11979677" cy="11979677"/>
            <a:chOff x="0" y="0"/>
            <a:chExt cx="812800" cy="812800"/>
          </a:xfrm>
        </p:grpSpPr>
        <p:sp>
          <p:nvSpPr>
            <p:cNvPr id="10" name="Freeform 10">
              <a:extLst>
                <a:ext uri="{FF2B5EF4-FFF2-40B4-BE49-F238E27FC236}">
                  <a16:creationId xmlns:a16="http://schemas.microsoft.com/office/drawing/2014/main" id="{134312BD-7D5C-7715-BB92-7BE9B7CCE18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1" name="TextBox 11">
              <a:extLst>
                <a:ext uri="{FF2B5EF4-FFF2-40B4-BE49-F238E27FC236}">
                  <a16:creationId xmlns:a16="http://schemas.microsoft.com/office/drawing/2014/main" id="{91BCE741-331B-9793-346D-DA9C2F280EB8}"/>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9" name="Freeform 19">
            <a:extLst>
              <a:ext uri="{FF2B5EF4-FFF2-40B4-BE49-F238E27FC236}">
                <a16:creationId xmlns:a16="http://schemas.microsoft.com/office/drawing/2014/main" id="{789215BB-AD83-5913-1EEE-3088CA475145}"/>
              </a:ext>
            </a:extLst>
          </p:cNvPr>
          <p:cNvSpPr/>
          <p:nvPr/>
        </p:nvSpPr>
        <p:spPr>
          <a:xfrm>
            <a:off x="14704022" y="8177523"/>
            <a:ext cx="5770626" cy="5761762"/>
          </a:xfrm>
          <a:custGeom>
            <a:avLst/>
            <a:gdLst/>
            <a:ahLst/>
            <a:cxnLst/>
            <a:rect l="l" t="t" r="r" b="b"/>
            <a:pathLst>
              <a:path w="5770626" h="5761762">
                <a:moveTo>
                  <a:pt x="0" y="0"/>
                </a:moveTo>
                <a:lnTo>
                  <a:pt x="5770626" y="0"/>
                </a:lnTo>
                <a:lnTo>
                  <a:pt x="5770626" y="5761761"/>
                </a:lnTo>
                <a:lnTo>
                  <a:pt x="0" y="57617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a:extLst>
              <a:ext uri="{FF2B5EF4-FFF2-40B4-BE49-F238E27FC236}">
                <a16:creationId xmlns:a16="http://schemas.microsoft.com/office/drawing/2014/main" id="{347C3F5F-B222-D17B-E382-4E975622F388}"/>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TextBox 21">
            <a:extLst>
              <a:ext uri="{FF2B5EF4-FFF2-40B4-BE49-F238E27FC236}">
                <a16:creationId xmlns:a16="http://schemas.microsoft.com/office/drawing/2014/main" id="{78CB8080-ECF3-514C-15AE-359C0590DAD9}"/>
              </a:ext>
            </a:extLst>
          </p:cNvPr>
          <p:cNvSpPr txBox="1"/>
          <p:nvPr/>
        </p:nvSpPr>
        <p:spPr>
          <a:xfrm>
            <a:off x="224223" y="1528738"/>
            <a:ext cx="8012933" cy="1763560"/>
          </a:xfrm>
          <a:prstGeom prst="rect">
            <a:avLst/>
          </a:prstGeom>
        </p:spPr>
        <p:txBody>
          <a:bodyPr lIns="0" tIns="0" rIns="0" bIns="0" rtlCol="0" anchor="t">
            <a:spAutoFit/>
          </a:bodyPr>
          <a:lstStyle/>
          <a:p>
            <a:pPr algn="l">
              <a:lnSpc>
                <a:spcPts val="7150"/>
              </a:lnSpc>
            </a:pPr>
            <a:r>
              <a:rPr lang="en-US" sz="4800" b="1" dirty="0">
                <a:solidFill>
                  <a:srgbClr val="FFFFFF"/>
                </a:solidFill>
                <a:latin typeface="Gotham Bold"/>
                <a:ea typeface="Gotham Bold"/>
                <a:cs typeface="Gotham Bold"/>
                <a:sym typeface="Gotham Bold"/>
              </a:rPr>
              <a:t>Data Visualization</a:t>
            </a:r>
          </a:p>
          <a:p>
            <a:pPr algn="l">
              <a:lnSpc>
                <a:spcPts val="7150"/>
              </a:lnSpc>
            </a:pPr>
            <a:r>
              <a:rPr lang="en-US" sz="4800" b="1" dirty="0">
                <a:solidFill>
                  <a:srgbClr val="FFFFFF"/>
                </a:solidFill>
                <a:latin typeface="Gotham Bold"/>
                <a:ea typeface="Gotham Bold"/>
                <a:cs typeface="Gotham Bold"/>
                <a:sym typeface="Gotham Bold"/>
              </a:rPr>
              <a:t>Trips Dashboard</a:t>
            </a:r>
          </a:p>
        </p:txBody>
      </p:sp>
      <p:sp>
        <p:nvSpPr>
          <p:cNvPr id="22" name="TextBox 22">
            <a:extLst>
              <a:ext uri="{FF2B5EF4-FFF2-40B4-BE49-F238E27FC236}">
                <a16:creationId xmlns:a16="http://schemas.microsoft.com/office/drawing/2014/main" id="{AA54DE68-C1F4-0DFF-675C-C91BA00BFEE8}"/>
              </a:ext>
            </a:extLst>
          </p:cNvPr>
          <p:cNvSpPr txBox="1"/>
          <p:nvPr/>
        </p:nvSpPr>
        <p:spPr>
          <a:xfrm>
            <a:off x="224223" y="3766833"/>
            <a:ext cx="4881177" cy="5173276"/>
          </a:xfrm>
          <a:prstGeom prst="rect">
            <a:avLst/>
          </a:prstGeom>
        </p:spPr>
        <p:txBody>
          <a:bodyPr wrap="square" lIns="0" tIns="0" rIns="0" bIns="0" rtlCol="0" anchor="t">
            <a:spAutoFit/>
          </a:bodyPr>
          <a:lstStyle/>
          <a:p>
            <a:pPr>
              <a:lnSpc>
                <a:spcPts val="2660"/>
              </a:lnSpc>
            </a:pPr>
            <a:r>
              <a:rPr lang="en-US" sz="2000" dirty="0">
                <a:solidFill>
                  <a:schemeClr val="bg1"/>
                </a:solidFill>
              </a:rPr>
              <a:t>- The dashboard shows strong performance with 20K trips and 4.68M total revenue, indicating steady business growth.</a:t>
            </a:r>
          </a:p>
          <a:p>
            <a:pPr>
              <a:lnSpc>
                <a:spcPts val="2660"/>
              </a:lnSpc>
            </a:pPr>
            <a:r>
              <a:rPr lang="en-US" sz="2000" dirty="0">
                <a:solidFill>
                  <a:schemeClr val="bg1"/>
                </a:solidFill>
              </a:rPr>
              <a:t>- Trips are evenly distributed by gender, suggesting balanced customer usage across segments.</a:t>
            </a:r>
          </a:p>
          <a:p>
            <a:pPr>
              <a:lnSpc>
                <a:spcPts val="2660"/>
              </a:lnSpc>
            </a:pPr>
            <a:r>
              <a:rPr lang="en-US" sz="2000" dirty="0">
                <a:solidFill>
                  <a:schemeClr val="bg1"/>
                </a:solidFill>
              </a:rPr>
              <a:t>- Top drivers contribute significantly to earnings, so sharing their best practices could improve overall driver performance.</a:t>
            </a:r>
          </a:p>
          <a:p>
            <a:pPr>
              <a:lnSpc>
                <a:spcPts val="2660"/>
              </a:lnSpc>
            </a:pPr>
            <a:r>
              <a:rPr lang="en-US" sz="2000" dirty="0">
                <a:solidFill>
                  <a:schemeClr val="bg1"/>
                </a:solidFill>
              </a:rPr>
              <a:t>- 450 complaints highlight areas for service improvement, especially to enhance customer satisfaction.</a:t>
            </a:r>
          </a:p>
          <a:p>
            <a:pPr>
              <a:lnSpc>
                <a:spcPts val="2660"/>
              </a:lnSpc>
            </a:pPr>
            <a:r>
              <a:rPr lang="en-US" sz="2000" dirty="0">
                <a:solidFill>
                  <a:schemeClr val="bg1"/>
                </a:solidFill>
              </a:rPr>
              <a:t>- Fuel costs vary by month, so optimizing routes and monitoring fuel usage can help reduce operational expenses.</a:t>
            </a:r>
            <a:endParaRPr lang="en-US" sz="2000" dirty="0">
              <a:solidFill>
                <a:srgbClr val="A3A5A6"/>
              </a:solidFill>
              <a:latin typeface="Inter"/>
              <a:ea typeface="Inter"/>
              <a:cs typeface="Inter"/>
              <a:sym typeface="Inter"/>
            </a:endParaRPr>
          </a:p>
        </p:txBody>
      </p:sp>
      <p:pic>
        <p:nvPicPr>
          <p:cNvPr id="26" name="Picture 25" descr="A white logo with a car in a circle and arrow&#10;&#10;AI-generated content may be incorrect.">
            <a:extLst>
              <a:ext uri="{FF2B5EF4-FFF2-40B4-BE49-F238E27FC236}">
                <a16:creationId xmlns:a16="http://schemas.microsoft.com/office/drawing/2014/main" id="{4838640E-0E9D-256A-446B-E9749F6AA4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40" y="-446050"/>
            <a:ext cx="2169642" cy="2169642"/>
          </a:xfrm>
          <a:prstGeom prst="rect">
            <a:avLst/>
          </a:prstGeom>
        </p:spPr>
      </p:pic>
      <p:grpSp>
        <p:nvGrpSpPr>
          <p:cNvPr id="12" name="Group 12">
            <a:extLst>
              <a:ext uri="{FF2B5EF4-FFF2-40B4-BE49-F238E27FC236}">
                <a16:creationId xmlns:a16="http://schemas.microsoft.com/office/drawing/2014/main" id="{B1D40C50-052E-2889-F8A3-D3966BA0062B}"/>
              </a:ext>
            </a:extLst>
          </p:cNvPr>
          <p:cNvGrpSpPr>
            <a:grpSpLocks noChangeAspect="1"/>
          </p:cNvGrpSpPr>
          <p:nvPr/>
        </p:nvGrpSpPr>
        <p:grpSpPr>
          <a:xfrm>
            <a:off x="5105400" y="1028699"/>
            <a:ext cx="13005621" cy="7850069"/>
            <a:chOff x="0" y="0"/>
            <a:chExt cx="7981950" cy="4578350"/>
          </a:xfrm>
        </p:grpSpPr>
        <p:sp>
          <p:nvSpPr>
            <p:cNvPr id="13" name="Freeform 13">
              <a:extLst>
                <a:ext uri="{FF2B5EF4-FFF2-40B4-BE49-F238E27FC236}">
                  <a16:creationId xmlns:a16="http://schemas.microsoft.com/office/drawing/2014/main" id="{B953BCA6-B2AF-83C5-B616-93715975DEFA}"/>
                </a:ext>
              </a:extLst>
            </p:cNvPr>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4" name="Freeform 14">
              <a:extLst>
                <a:ext uri="{FF2B5EF4-FFF2-40B4-BE49-F238E27FC236}">
                  <a16:creationId xmlns:a16="http://schemas.microsoft.com/office/drawing/2014/main" id="{6301C532-F1F4-47B6-905F-596C9C2643EC}"/>
                </a:ext>
              </a:extLst>
            </p:cNvPr>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5" name="Freeform 15">
              <a:extLst>
                <a:ext uri="{FF2B5EF4-FFF2-40B4-BE49-F238E27FC236}">
                  <a16:creationId xmlns:a16="http://schemas.microsoft.com/office/drawing/2014/main" id="{C5FF5437-E9A0-2CA3-AA41-AF945A7EBA37}"/>
                </a:ext>
              </a:extLst>
            </p:cNvPr>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6" name="Freeform 16">
              <a:extLst>
                <a:ext uri="{FF2B5EF4-FFF2-40B4-BE49-F238E27FC236}">
                  <a16:creationId xmlns:a16="http://schemas.microsoft.com/office/drawing/2014/main" id="{B2A2C0BA-B107-FE09-77CC-D7E319576AEC}"/>
                </a:ext>
              </a:extLst>
            </p:cNvPr>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grpSp>
      <p:pic>
        <p:nvPicPr>
          <p:cNvPr id="18" name="Picture 17" descr="A screenshot of a computer">
            <a:extLst>
              <a:ext uri="{FF2B5EF4-FFF2-40B4-BE49-F238E27FC236}">
                <a16:creationId xmlns:a16="http://schemas.microsoft.com/office/drawing/2014/main" id="{5A1F56B0-3A69-7E1D-B11D-544956FD7589}"/>
              </a:ext>
            </a:extLst>
          </p:cNvPr>
          <p:cNvPicPr>
            <a:picLocks noChangeAspect="1"/>
          </p:cNvPicPr>
          <p:nvPr/>
        </p:nvPicPr>
        <p:blipFill>
          <a:blip r:embed="rId7">
            <a:extLst>
              <a:ext uri="{28A0092B-C50C-407E-A947-70E740481C1C}">
                <a14:useLocalDpi xmlns:a14="http://schemas.microsoft.com/office/drawing/2010/main" val="0"/>
              </a:ext>
            </a:extLst>
          </a:blip>
          <a:srcRect l="4905" t="5208" r="1977" b="6251"/>
          <a:stretch>
            <a:fillRect/>
          </a:stretch>
        </p:blipFill>
        <p:spPr>
          <a:xfrm>
            <a:off x="6629400" y="1439694"/>
            <a:ext cx="9982200" cy="6980406"/>
          </a:xfrm>
          <a:prstGeom prst="rect">
            <a:avLst/>
          </a:prstGeom>
        </p:spPr>
      </p:pic>
    </p:spTree>
    <p:extLst>
      <p:ext uri="{BB962C8B-B14F-4D97-AF65-F5344CB8AC3E}">
        <p14:creationId xmlns:p14="http://schemas.microsoft.com/office/powerpoint/2010/main" val="1611186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D1D4E-9AB0-03B0-AAC2-9C3A3E0E6ADA}"/>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E065074D-7AD2-D60A-B994-4B3616FA9395}"/>
              </a:ext>
            </a:extLst>
          </p:cNvPr>
          <p:cNvGrpSpPr/>
          <p:nvPr/>
        </p:nvGrpSpPr>
        <p:grpSpPr>
          <a:xfrm rot="2198492">
            <a:off x="13951021" y="1603183"/>
            <a:ext cx="7751846" cy="13148679"/>
            <a:chOff x="0" y="0"/>
            <a:chExt cx="2041638" cy="3463027"/>
          </a:xfrm>
        </p:grpSpPr>
        <p:sp>
          <p:nvSpPr>
            <p:cNvPr id="7" name="Freeform 7">
              <a:extLst>
                <a:ext uri="{FF2B5EF4-FFF2-40B4-BE49-F238E27FC236}">
                  <a16:creationId xmlns:a16="http://schemas.microsoft.com/office/drawing/2014/main" id="{6458E322-F77E-D283-7FBD-52E1C8A0F989}"/>
                </a:ext>
              </a:extLst>
            </p:cNvPr>
            <p:cNvSpPr/>
            <p:nvPr/>
          </p:nvSpPr>
          <p:spPr>
            <a:xfrm>
              <a:off x="0" y="0"/>
              <a:ext cx="2041638" cy="3463027"/>
            </a:xfrm>
            <a:custGeom>
              <a:avLst/>
              <a:gdLst/>
              <a:ahLst/>
              <a:cxnLst/>
              <a:rect l="l" t="t" r="r" b="b"/>
              <a:pathLst>
                <a:path w="2041638" h="3463027">
                  <a:moveTo>
                    <a:pt x="0" y="0"/>
                  </a:moveTo>
                  <a:lnTo>
                    <a:pt x="2041638" y="0"/>
                  </a:lnTo>
                  <a:lnTo>
                    <a:pt x="2041638" y="3463027"/>
                  </a:lnTo>
                  <a:lnTo>
                    <a:pt x="0" y="3463027"/>
                  </a:lnTo>
                  <a:close/>
                </a:path>
              </a:pathLst>
            </a:custGeom>
            <a:gradFill rotWithShape="1">
              <a:gsLst>
                <a:gs pos="0">
                  <a:srgbClr val="1BBBCB">
                    <a:alpha val="100000"/>
                  </a:srgbClr>
                </a:gs>
                <a:gs pos="100000">
                  <a:srgbClr val="141C25">
                    <a:alpha val="100000"/>
                  </a:srgbClr>
                </a:gs>
              </a:gsLst>
              <a:lin ang="5400000"/>
            </a:gradFill>
          </p:spPr>
        </p:sp>
        <p:sp>
          <p:nvSpPr>
            <p:cNvPr id="8" name="TextBox 8">
              <a:extLst>
                <a:ext uri="{FF2B5EF4-FFF2-40B4-BE49-F238E27FC236}">
                  <a16:creationId xmlns:a16="http://schemas.microsoft.com/office/drawing/2014/main" id="{A494ED95-7E8E-77BB-E8A2-5CB5EE4FF122}"/>
                </a:ext>
              </a:extLst>
            </p:cNvPr>
            <p:cNvSpPr txBox="1"/>
            <p:nvPr/>
          </p:nvSpPr>
          <p:spPr>
            <a:xfrm>
              <a:off x="0" y="19050"/>
              <a:ext cx="2041638" cy="3443977"/>
            </a:xfrm>
            <a:prstGeom prst="rect">
              <a:avLst/>
            </a:prstGeom>
          </p:spPr>
          <p:txBody>
            <a:bodyPr lIns="50800" tIns="50800" rIns="50800" bIns="50800" rtlCol="0" anchor="ctr"/>
            <a:lstStyle/>
            <a:p>
              <a:pPr algn="ctr">
                <a:lnSpc>
                  <a:spcPts val="2750"/>
                </a:lnSpc>
              </a:pPr>
              <a:endParaRPr/>
            </a:p>
          </p:txBody>
        </p:sp>
      </p:grpSp>
      <p:grpSp>
        <p:nvGrpSpPr>
          <p:cNvPr id="9" name="Group 9">
            <a:extLst>
              <a:ext uri="{FF2B5EF4-FFF2-40B4-BE49-F238E27FC236}">
                <a16:creationId xmlns:a16="http://schemas.microsoft.com/office/drawing/2014/main" id="{7FDD0E20-A0B8-E302-FCF8-E15ADF50CE0B}"/>
              </a:ext>
            </a:extLst>
          </p:cNvPr>
          <p:cNvGrpSpPr/>
          <p:nvPr/>
        </p:nvGrpSpPr>
        <p:grpSpPr>
          <a:xfrm rot="2073452">
            <a:off x="11580485" y="-6173946"/>
            <a:ext cx="11979677" cy="11979677"/>
            <a:chOff x="0" y="0"/>
            <a:chExt cx="812800" cy="812800"/>
          </a:xfrm>
        </p:grpSpPr>
        <p:sp>
          <p:nvSpPr>
            <p:cNvPr id="10" name="Freeform 10">
              <a:extLst>
                <a:ext uri="{FF2B5EF4-FFF2-40B4-BE49-F238E27FC236}">
                  <a16:creationId xmlns:a16="http://schemas.microsoft.com/office/drawing/2014/main" id="{0098B72B-94F9-B078-68D8-9B147E4480F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1" name="TextBox 11">
              <a:extLst>
                <a:ext uri="{FF2B5EF4-FFF2-40B4-BE49-F238E27FC236}">
                  <a16:creationId xmlns:a16="http://schemas.microsoft.com/office/drawing/2014/main" id="{6BF9C692-C9A8-7A03-D0EF-A795A8724412}"/>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9" name="Freeform 19">
            <a:extLst>
              <a:ext uri="{FF2B5EF4-FFF2-40B4-BE49-F238E27FC236}">
                <a16:creationId xmlns:a16="http://schemas.microsoft.com/office/drawing/2014/main" id="{B8496993-8E1B-B5D5-AE8C-59048B4EBDD3}"/>
              </a:ext>
            </a:extLst>
          </p:cNvPr>
          <p:cNvSpPr/>
          <p:nvPr/>
        </p:nvSpPr>
        <p:spPr>
          <a:xfrm>
            <a:off x="14704022" y="8177523"/>
            <a:ext cx="5770626" cy="5761762"/>
          </a:xfrm>
          <a:custGeom>
            <a:avLst/>
            <a:gdLst/>
            <a:ahLst/>
            <a:cxnLst/>
            <a:rect l="l" t="t" r="r" b="b"/>
            <a:pathLst>
              <a:path w="5770626" h="5761762">
                <a:moveTo>
                  <a:pt x="0" y="0"/>
                </a:moveTo>
                <a:lnTo>
                  <a:pt x="5770626" y="0"/>
                </a:lnTo>
                <a:lnTo>
                  <a:pt x="5770626" y="5761761"/>
                </a:lnTo>
                <a:lnTo>
                  <a:pt x="0" y="57617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a:extLst>
              <a:ext uri="{FF2B5EF4-FFF2-40B4-BE49-F238E27FC236}">
                <a16:creationId xmlns:a16="http://schemas.microsoft.com/office/drawing/2014/main" id="{B543D6E0-FACC-5CFD-6031-CACC86E1A146}"/>
              </a:ext>
            </a:extLst>
          </p:cNvPr>
          <p:cNvSpPr/>
          <p:nvPr/>
        </p:nvSpPr>
        <p:spPr>
          <a:xfrm>
            <a:off x="18015125" y="-114300"/>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TextBox 21">
            <a:extLst>
              <a:ext uri="{FF2B5EF4-FFF2-40B4-BE49-F238E27FC236}">
                <a16:creationId xmlns:a16="http://schemas.microsoft.com/office/drawing/2014/main" id="{0987AE0F-D4DA-CA3F-37ED-57593785240B}"/>
              </a:ext>
            </a:extLst>
          </p:cNvPr>
          <p:cNvSpPr txBox="1"/>
          <p:nvPr/>
        </p:nvSpPr>
        <p:spPr>
          <a:xfrm>
            <a:off x="224223" y="1528738"/>
            <a:ext cx="8012933" cy="1763560"/>
          </a:xfrm>
          <a:prstGeom prst="rect">
            <a:avLst/>
          </a:prstGeom>
        </p:spPr>
        <p:txBody>
          <a:bodyPr lIns="0" tIns="0" rIns="0" bIns="0" rtlCol="0" anchor="t">
            <a:spAutoFit/>
          </a:bodyPr>
          <a:lstStyle/>
          <a:p>
            <a:pPr algn="l">
              <a:lnSpc>
                <a:spcPts val="7150"/>
              </a:lnSpc>
            </a:pPr>
            <a:r>
              <a:rPr lang="en-US" sz="4800" b="1" dirty="0">
                <a:solidFill>
                  <a:srgbClr val="FFFFFF"/>
                </a:solidFill>
                <a:latin typeface="Gotham Bold"/>
                <a:ea typeface="Gotham Bold"/>
                <a:cs typeface="Gotham Bold"/>
                <a:sym typeface="Gotham Bold"/>
              </a:rPr>
              <a:t>Data Visualization</a:t>
            </a:r>
          </a:p>
          <a:p>
            <a:pPr algn="l">
              <a:lnSpc>
                <a:spcPts val="7150"/>
              </a:lnSpc>
            </a:pPr>
            <a:r>
              <a:rPr lang="en-US" sz="4800" b="1" dirty="0">
                <a:solidFill>
                  <a:srgbClr val="FFFFFF"/>
                </a:solidFill>
                <a:latin typeface="Gotham Bold"/>
                <a:ea typeface="Gotham Bold"/>
                <a:cs typeface="Gotham Bold"/>
                <a:sym typeface="Gotham Bold"/>
              </a:rPr>
              <a:t>Rent Dashboard</a:t>
            </a:r>
          </a:p>
        </p:txBody>
      </p:sp>
      <p:sp>
        <p:nvSpPr>
          <p:cNvPr id="22" name="TextBox 22">
            <a:extLst>
              <a:ext uri="{FF2B5EF4-FFF2-40B4-BE49-F238E27FC236}">
                <a16:creationId xmlns:a16="http://schemas.microsoft.com/office/drawing/2014/main" id="{E02FFBCE-B058-7377-A6D9-D3B89519E898}"/>
              </a:ext>
            </a:extLst>
          </p:cNvPr>
          <p:cNvSpPr txBox="1"/>
          <p:nvPr/>
        </p:nvSpPr>
        <p:spPr>
          <a:xfrm>
            <a:off x="224223" y="3766833"/>
            <a:ext cx="4672768" cy="5519524"/>
          </a:xfrm>
          <a:prstGeom prst="rect">
            <a:avLst/>
          </a:prstGeom>
        </p:spPr>
        <p:txBody>
          <a:bodyPr wrap="square" lIns="0" tIns="0" rIns="0" bIns="0" rtlCol="0" anchor="t">
            <a:spAutoFit/>
          </a:bodyPr>
          <a:lstStyle/>
          <a:p>
            <a:pPr>
              <a:lnSpc>
                <a:spcPts val="2660"/>
              </a:lnSpc>
            </a:pPr>
            <a:r>
              <a:rPr lang="en-US" sz="2000" dirty="0">
                <a:solidFill>
                  <a:schemeClr val="bg1"/>
                </a:solidFill>
              </a:rPr>
              <a:t>The dashboard shows 11.01M total rental revenue with 2.90M profit, indicating strong rental business performance.</a:t>
            </a:r>
          </a:p>
          <a:p>
            <a:pPr>
              <a:lnSpc>
                <a:spcPts val="2660"/>
              </a:lnSpc>
            </a:pPr>
            <a:r>
              <a:rPr lang="en-US" sz="2000" dirty="0">
                <a:solidFill>
                  <a:schemeClr val="bg1"/>
                </a:solidFill>
              </a:rPr>
              <a:t>Average rent duration is 15 days, suggesting customers prefer mid- to long-term rentals.</a:t>
            </a:r>
          </a:p>
          <a:p>
            <a:pPr>
              <a:lnSpc>
                <a:spcPts val="2660"/>
              </a:lnSpc>
            </a:pPr>
            <a:r>
              <a:rPr lang="en-US" sz="2000" dirty="0">
                <a:solidFill>
                  <a:schemeClr val="bg1"/>
                </a:solidFill>
              </a:rPr>
              <a:t>Vehicle utilization varies by model, with some models performing significantly better, highlighting opportunities to optimize the fleet mix.</a:t>
            </a:r>
          </a:p>
          <a:p>
            <a:pPr>
              <a:lnSpc>
                <a:spcPts val="2660"/>
              </a:lnSpc>
            </a:pPr>
            <a:r>
              <a:rPr lang="en-US" sz="2000" dirty="0">
                <a:solidFill>
                  <a:schemeClr val="bg1"/>
                </a:solidFill>
              </a:rPr>
              <a:t>Revenue increases with longer rental days, showing that long-term customers are more valuable.</a:t>
            </a:r>
          </a:p>
          <a:p>
            <a:pPr>
              <a:lnSpc>
                <a:spcPts val="2660"/>
              </a:lnSpc>
            </a:pPr>
            <a:r>
              <a:rPr lang="en-US" sz="2000" dirty="0">
                <a:solidFill>
                  <a:schemeClr val="bg1"/>
                </a:solidFill>
              </a:rPr>
              <a:t>Recommendation: Focus on high-utilization models, promote longer rental periods, and reconsider low-performing vehicles to maximize profitability.</a:t>
            </a:r>
            <a:endParaRPr lang="en-US" sz="2000" dirty="0">
              <a:solidFill>
                <a:schemeClr val="bg1"/>
              </a:solidFill>
              <a:latin typeface="Inter"/>
              <a:ea typeface="Inter"/>
              <a:cs typeface="Inter"/>
              <a:sym typeface="Inter"/>
            </a:endParaRPr>
          </a:p>
        </p:txBody>
      </p:sp>
      <p:pic>
        <p:nvPicPr>
          <p:cNvPr id="26" name="Picture 25" descr="A white logo with a car in a circle and arrow&#10;&#10;AI-generated content may be incorrect.">
            <a:extLst>
              <a:ext uri="{FF2B5EF4-FFF2-40B4-BE49-F238E27FC236}">
                <a16:creationId xmlns:a16="http://schemas.microsoft.com/office/drawing/2014/main" id="{05CCA4BD-D5E8-6C21-7CB2-D2DB403520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40" y="-446050"/>
            <a:ext cx="2169642" cy="2169642"/>
          </a:xfrm>
          <a:prstGeom prst="rect">
            <a:avLst/>
          </a:prstGeom>
        </p:spPr>
      </p:pic>
      <p:grpSp>
        <p:nvGrpSpPr>
          <p:cNvPr id="27" name="Group 26">
            <a:extLst>
              <a:ext uri="{FF2B5EF4-FFF2-40B4-BE49-F238E27FC236}">
                <a16:creationId xmlns:a16="http://schemas.microsoft.com/office/drawing/2014/main" id="{97077058-4351-B2A0-30F4-AF8C2E5897BE}"/>
              </a:ext>
            </a:extLst>
          </p:cNvPr>
          <p:cNvGrpSpPr/>
          <p:nvPr/>
        </p:nvGrpSpPr>
        <p:grpSpPr>
          <a:xfrm>
            <a:off x="5105400" y="1028699"/>
            <a:ext cx="13005621" cy="7850069"/>
            <a:chOff x="8465455" y="804219"/>
            <a:chExt cx="12829052" cy="7358589"/>
          </a:xfrm>
        </p:grpSpPr>
        <p:grpSp>
          <p:nvGrpSpPr>
            <p:cNvPr id="12" name="Group 12">
              <a:extLst>
                <a:ext uri="{FF2B5EF4-FFF2-40B4-BE49-F238E27FC236}">
                  <a16:creationId xmlns:a16="http://schemas.microsoft.com/office/drawing/2014/main" id="{4E590174-7E4E-D86C-5F70-B086BE89DB28}"/>
                </a:ext>
              </a:extLst>
            </p:cNvPr>
            <p:cNvGrpSpPr>
              <a:grpSpLocks noChangeAspect="1"/>
            </p:cNvGrpSpPr>
            <p:nvPr/>
          </p:nvGrpSpPr>
          <p:grpSpPr>
            <a:xfrm>
              <a:off x="8465455" y="804219"/>
              <a:ext cx="12829052" cy="7358589"/>
              <a:chOff x="0" y="0"/>
              <a:chExt cx="7981950" cy="4578350"/>
            </a:xfrm>
          </p:grpSpPr>
          <p:sp>
            <p:nvSpPr>
              <p:cNvPr id="13" name="Freeform 13">
                <a:extLst>
                  <a:ext uri="{FF2B5EF4-FFF2-40B4-BE49-F238E27FC236}">
                    <a16:creationId xmlns:a16="http://schemas.microsoft.com/office/drawing/2014/main" id="{9DE1A7F4-2295-72DD-E800-309A6E59C55B}"/>
                  </a:ext>
                </a:extLst>
              </p:cNvPr>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4" name="Freeform 14">
                <a:extLst>
                  <a:ext uri="{FF2B5EF4-FFF2-40B4-BE49-F238E27FC236}">
                    <a16:creationId xmlns:a16="http://schemas.microsoft.com/office/drawing/2014/main" id="{3DF6078D-6D97-A7AF-FC5E-1B71D3AD8032}"/>
                  </a:ext>
                </a:extLst>
              </p:cNvPr>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5" name="Freeform 15">
                <a:extLst>
                  <a:ext uri="{FF2B5EF4-FFF2-40B4-BE49-F238E27FC236}">
                    <a16:creationId xmlns:a16="http://schemas.microsoft.com/office/drawing/2014/main" id="{A554A164-C8A9-E7AD-8C3C-20B70A4383D0}"/>
                  </a:ext>
                </a:extLst>
              </p:cNvPr>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6" name="Freeform 16">
                <a:extLst>
                  <a:ext uri="{FF2B5EF4-FFF2-40B4-BE49-F238E27FC236}">
                    <a16:creationId xmlns:a16="http://schemas.microsoft.com/office/drawing/2014/main" id="{7888F0D2-A6BD-06E0-3DDA-4EB09F4B3E9C}"/>
                  </a:ext>
                </a:extLst>
              </p:cNvPr>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grpSp>
        <p:pic>
          <p:nvPicPr>
            <p:cNvPr id="17" name="Picture 16">
              <a:extLst>
                <a:ext uri="{FF2B5EF4-FFF2-40B4-BE49-F238E27FC236}">
                  <a16:creationId xmlns:a16="http://schemas.microsoft.com/office/drawing/2014/main" id="{4DDDE575-0B75-2763-6563-2FC72DAEB1F4}"/>
                </a:ext>
              </a:extLst>
            </p:cNvPr>
            <p:cNvPicPr>
              <a:picLocks noChangeAspect="1"/>
            </p:cNvPicPr>
            <p:nvPr/>
          </p:nvPicPr>
          <p:blipFill rotWithShape="1">
            <a:blip r:embed="rId7">
              <a:extLst>
                <a:ext uri="{28A0092B-C50C-407E-A947-70E740481C1C}">
                  <a14:useLocalDpi xmlns:a14="http://schemas.microsoft.com/office/drawing/2010/main" val="0"/>
                </a:ext>
              </a:extLst>
            </a:blip>
            <a:srcRect l="1792" t="6879" r="2864" b="6712"/>
            <a:stretch>
              <a:fillRect/>
            </a:stretch>
          </p:blipFill>
          <p:spPr>
            <a:xfrm>
              <a:off x="9906000" y="1159991"/>
              <a:ext cx="9906623" cy="6302234"/>
            </a:xfrm>
            <a:prstGeom prst="rect">
              <a:avLst/>
            </a:prstGeom>
          </p:spPr>
        </p:pic>
      </p:grpSp>
    </p:spTree>
    <p:extLst>
      <p:ext uri="{BB962C8B-B14F-4D97-AF65-F5344CB8AC3E}">
        <p14:creationId xmlns:p14="http://schemas.microsoft.com/office/powerpoint/2010/main" val="415733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9C545-6935-1FE1-23C9-1D2BEC221DB9}"/>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A6CD84E4-F311-E297-6ECF-359FC4BB642E}"/>
              </a:ext>
            </a:extLst>
          </p:cNvPr>
          <p:cNvGrpSpPr/>
          <p:nvPr/>
        </p:nvGrpSpPr>
        <p:grpSpPr>
          <a:xfrm rot="2198492">
            <a:off x="13951021" y="1603183"/>
            <a:ext cx="7751846" cy="13148679"/>
            <a:chOff x="0" y="0"/>
            <a:chExt cx="2041638" cy="3463027"/>
          </a:xfrm>
        </p:grpSpPr>
        <p:sp>
          <p:nvSpPr>
            <p:cNvPr id="7" name="Freeform 7">
              <a:extLst>
                <a:ext uri="{FF2B5EF4-FFF2-40B4-BE49-F238E27FC236}">
                  <a16:creationId xmlns:a16="http://schemas.microsoft.com/office/drawing/2014/main" id="{EEC5F93E-CEF3-F259-B7BE-BF3300B75E25}"/>
                </a:ext>
              </a:extLst>
            </p:cNvPr>
            <p:cNvSpPr/>
            <p:nvPr/>
          </p:nvSpPr>
          <p:spPr>
            <a:xfrm>
              <a:off x="0" y="0"/>
              <a:ext cx="2041638" cy="3463027"/>
            </a:xfrm>
            <a:custGeom>
              <a:avLst/>
              <a:gdLst/>
              <a:ahLst/>
              <a:cxnLst/>
              <a:rect l="l" t="t" r="r" b="b"/>
              <a:pathLst>
                <a:path w="2041638" h="3463027">
                  <a:moveTo>
                    <a:pt x="0" y="0"/>
                  </a:moveTo>
                  <a:lnTo>
                    <a:pt x="2041638" y="0"/>
                  </a:lnTo>
                  <a:lnTo>
                    <a:pt x="2041638" y="3463027"/>
                  </a:lnTo>
                  <a:lnTo>
                    <a:pt x="0" y="3463027"/>
                  </a:lnTo>
                  <a:close/>
                </a:path>
              </a:pathLst>
            </a:custGeom>
            <a:gradFill rotWithShape="1">
              <a:gsLst>
                <a:gs pos="0">
                  <a:srgbClr val="1BBBCB">
                    <a:alpha val="100000"/>
                  </a:srgbClr>
                </a:gs>
                <a:gs pos="100000">
                  <a:srgbClr val="141C25">
                    <a:alpha val="100000"/>
                  </a:srgbClr>
                </a:gs>
              </a:gsLst>
              <a:lin ang="5400000"/>
            </a:gradFill>
          </p:spPr>
        </p:sp>
        <p:sp>
          <p:nvSpPr>
            <p:cNvPr id="8" name="TextBox 8">
              <a:extLst>
                <a:ext uri="{FF2B5EF4-FFF2-40B4-BE49-F238E27FC236}">
                  <a16:creationId xmlns:a16="http://schemas.microsoft.com/office/drawing/2014/main" id="{2D006696-7626-3676-9A18-C7952FC3C456}"/>
                </a:ext>
              </a:extLst>
            </p:cNvPr>
            <p:cNvSpPr txBox="1"/>
            <p:nvPr/>
          </p:nvSpPr>
          <p:spPr>
            <a:xfrm>
              <a:off x="0" y="19050"/>
              <a:ext cx="2041638" cy="3443977"/>
            </a:xfrm>
            <a:prstGeom prst="rect">
              <a:avLst/>
            </a:prstGeom>
          </p:spPr>
          <p:txBody>
            <a:bodyPr lIns="50800" tIns="50800" rIns="50800" bIns="50800" rtlCol="0" anchor="ctr"/>
            <a:lstStyle/>
            <a:p>
              <a:pPr algn="ctr">
                <a:lnSpc>
                  <a:spcPts val="2750"/>
                </a:lnSpc>
              </a:pPr>
              <a:endParaRPr/>
            </a:p>
          </p:txBody>
        </p:sp>
      </p:grpSp>
      <p:grpSp>
        <p:nvGrpSpPr>
          <p:cNvPr id="9" name="Group 9">
            <a:extLst>
              <a:ext uri="{FF2B5EF4-FFF2-40B4-BE49-F238E27FC236}">
                <a16:creationId xmlns:a16="http://schemas.microsoft.com/office/drawing/2014/main" id="{4D6B758D-69E6-2645-70AB-E15D3B4C6349}"/>
              </a:ext>
            </a:extLst>
          </p:cNvPr>
          <p:cNvGrpSpPr/>
          <p:nvPr/>
        </p:nvGrpSpPr>
        <p:grpSpPr>
          <a:xfrm rot="2073452">
            <a:off x="11580485" y="-6173946"/>
            <a:ext cx="11979677" cy="11979677"/>
            <a:chOff x="0" y="0"/>
            <a:chExt cx="812800" cy="812800"/>
          </a:xfrm>
        </p:grpSpPr>
        <p:sp>
          <p:nvSpPr>
            <p:cNvPr id="10" name="Freeform 10">
              <a:extLst>
                <a:ext uri="{FF2B5EF4-FFF2-40B4-BE49-F238E27FC236}">
                  <a16:creationId xmlns:a16="http://schemas.microsoft.com/office/drawing/2014/main" id="{E5FE1ED6-16AF-89C2-E7DF-351FA84889C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1" name="TextBox 11">
              <a:extLst>
                <a:ext uri="{FF2B5EF4-FFF2-40B4-BE49-F238E27FC236}">
                  <a16:creationId xmlns:a16="http://schemas.microsoft.com/office/drawing/2014/main" id="{18BE208E-AD46-3718-A82B-785CD75B27A9}"/>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9" name="Freeform 19">
            <a:extLst>
              <a:ext uri="{FF2B5EF4-FFF2-40B4-BE49-F238E27FC236}">
                <a16:creationId xmlns:a16="http://schemas.microsoft.com/office/drawing/2014/main" id="{2BDDAC72-5585-B05E-2CDB-7366FAA3A592}"/>
              </a:ext>
            </a:extLst>
          </p:cNvPr>
          <p:cNvSpPr/>
          <p:nvPr/>
        </p:nvSpPr>
        <p:spPr>
          <a:xfrm>
            <a:off x="14704022" y="8177523"/>
            <a:ext cx="5770626" cy="5761762"/>
          </a:xfrm>
          <a:custGeom>
            <a:avLst/>
            <a:gdLst/>
            <a:ahLst/>
            <a:cxnLst/>
            <a:rect l="l" t="t" r="r" b="b"/>
            <a:pathLst>
              <a:path w="5770626" h="5761762">
                <a:moveTo>
                  <a:pt x="0" y="0"/>
                </a:moveTo>
                <a:lnTo>
                  <a:pt x="5770626" y="0"/>
                </a:lnTo>
                <a:lnTo>
                  <a:pt x="5770626" y="5761761"/>
                </a:lnTo>
                <a:lnTo>
                  <a:pt x="0" y="57617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a:extLst>
              <a:ext uri="{FF2B5EF4-FFF2-40B4-BE49-F238E27FC236}">
                <a16:creationId xmlns:a16="http://schemas.microsoft.com/office/drawing/2014/main" id="{133E1372-B3BF-B8BC-64C9-0AC11D2E97D7}"/>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TextBox 21">
            <a:extLst>
              <a:ext uri="{FF2B5EF4-FFF2-40B4-BE49-F238E27FC236}">
                <a16:creationId xmlns:a16="http://schemas.microsoft.com/office/drawing/2014/main" id="{82BC3AB0-1A23-C8FE-51B3-90FBF2CC0E21}"/>
              </a:ext>
            </a:extLst>
          </p:cNvPr>
          <p:cNvSpPr txBox="1"/>
          <p:nvPr/>
        </p:nvSpPr>
        <p:spPr>
          <a:xfrm>
            <a:off x="224223" y="1528738"/>
            <a:ext cx="8012933" cy="1763560"/>
          </a:xfrm>
          <a:prstGeom prst="rect">
            <a:avLst/>
          </a:prstGeom>
        </p:spPr>
        <p:txBody>
          <a:bodyPr lIns="0" tIns="0" rIns="0" bIns="0" rtlCol="0" anchor="t">
            <a:spAutoFit/>
          </a:bodyPr>
          <a:lstStyle/>
          <a:p>
            <a:pPr algn="l">
              <a:lnSpc>
                <a:spcPts val="7150"/>
              </a:lnSpc>
            </a:pPr>
            <a:r>
              <a:rPr lang="en-US" sz="4800" b="1" dirty="0">
                <a:solidFill>
                  <a:srgbClr val="FFFFFF"/>
                </a:solidFill>
                <a:latin typeface="Gotham Bold"/>
                <a:ea typeface="Gotham Bold"/>
                <a:cs typeface="Gotham Bold"/>
                <a:sym typeface="Gotham Bold"/>
              </a:rPr>
              <a:t>Data Visualization</a:t>
            </a:r>
          </a:p>
          <a:p>
            <a:pPr algn="l">
              <a:lnSpc>
                <a:spcPts val="7150"/>
              </a:lnSpc>
            </a:pPr>
            <a:r>
              <a:rPr lang="en-US" sz="4800" b="1" dirty="0">
                <a:solidFill>
                  <a:srgbClr val="FFFFFF"/>
                </a:solidFill>
                <a:latin typeface="Gotham Bold"/>
                <a:ea typeface="Gotham Bold"/>
                <a:cs typeface="Gotham Bold"/>
                <a:sym typeface="Gotham Bold"/>
              </a:rPr>
              <a:t>Freight Dashboard</a:t>
            </a:r>
          </a:p>
        </p:txBody>
      </p:sp>
      <p:sp>
        <p:nvSpPr>
          <p:cNvPr id="22" name="TextBox 22">
            <a:extLst>
              <a:ext uri="{FF2B5EF4-FFF2-40B4-BE49-F238E27FC236}">
                <a16:creationId xmlns:a16="http://schemas.microsoft.com/office/drawing/2014/main" id="{0E2EB25B-DB27-DEED-9426-7FF45D37C425}"/>
              </a:ext>
            </a:extLst>
          </p:cNvPr>
          <p:cNvSpPr txBox="1"/>
          <p:nvPr/>
        </p:nvSpPr>
        <p:spPr>
          <a:xfrm>
            <a:off x="224222" y="3766833"/>
            <a:ext cx="5364779" cy="3077766"/>
          </a:xfrm>
          <a:prstGeom prst="rect">
            <a:avLst/>
          </a:prstGeom>
        </p:spPr>
        <p:txBody>
          <a:bodyPr wrap="square" lIns="0" tIns="0" rIns="0" bIns="0" rtlCol="0" anchor="t">
            <a:spAutoFit/>
          </a:bodyPr>
          <a:lstStyle/>
          <a:p>
            <a:r>
              <a:rPr lang="en-US" sz="2000" dirty="0">
                <a:solidFill>
                  <a:schemeClr val="bg1"/>
                </a:solidFill>
              </a:rPr>
              <a:t>The dashboard shows strong financial performance with a profit of 1.14M and total revenue of 4.34M, along with a healthy profit margin of 26.32%. Monthly revenue peaks mid-year, while top customers and drivers play a key role in performance. To improve, focus on strengthening customer relationships, balancing driver workload, and optimizing costs to boost margins. Understanding seasonal trends could also help drive more sales in slower months.</a:t>
            </a:r>
            <a:endParaRPr lang="en-US" sz="2000" dirty="0">
              <a:solidFill>
                <a:schemeClr val="bg1"/>
              </a:solidFill>
              <a:effectLst/>
            </a:endParaRPr>
          </a:p>
        </p:txBody>
      </p:sp>
      <p:pic>
        <p:nvPicPr>
          <p:cNvPr id="26" name="Picture 25" descr="A white logo with a car in a circle and arrow&#10;&#10;AI-generated content may be incorrect.">
            <a:extLst>
              <a:ext uri="{FF2B5EF4-FFF2-40B4-BE49-F238E27FC236}">
                <a16:creationId xmlns:a16="http://schemas.microsoft.com/office/drawing/2014/main" id="{296D5403-130D-42C0-CEE2-35950792A97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40" y="-446050"/>
            <a:ext cx="2169642" cy="2169642"/>
          </a:xfrm>
          <a:prstGeom prst="rect">
            <a:avLst/>
          </a:prstGeom>
        </p:spPr>
      </p:pic>
      <p:grpSp>
        <p:nvGrpSpPr>
          <p:cNvPr id="12" name="Group 12">
            <a:extLst>
              <a:ext uri="{FF2B5EF4-FFF2-40B4-BE49-F238E27FC236}">
                <a16:creationId xmlns:a16="http://schemas.microsoft.com/office/drawing/2014/main" id="{C169F6B7-DA0B-C2BD-48FD-C8D9FEBC30B5}"/>
              </a:ext>
            </a:extLst>
          </p:cNvPr>
          <p:cNvGrpSpPr>
            <a:grpSpLocks noChangeAspect="1"/>
          </p:cNvGrpSpPr>
          <p:nvPr/>
        </p:nvGrpSpPr>
        <p:grpSpPr>
          <a:xfrm>
            <a:off x="5105400" y="1028699"/>
            <a:ext cx="13005621" cy="7850069"/>
            <a:chOff x="0" y="0"/>
            <a:chExt cx="7981950" cy="4578350"/>
          </a:xfrm>
        </p:grpSpPr>
        <p:sp>
          <p:nvSpPr>
            <p:cNvPr id="13" name="Freeform 13">
              <a:extLst>
                <a:ext uri="{FF2B5EF4-FFF2-40B4-BE49-F238E27FC236}">
                  <a16:creationId xmlns:a16="http://schemas.microsoft.com/office/drawing/2014/main" id="{AE62F4C9-D724-ABEC-C595-A284CD94B85B}"/>
                </a:ext>
              </a:extLst>
            </p:cNvPr>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4" name="Freeform 14">
              <a:extLst>
                <a:ext uri="{FF2B5EF4-FFF2-40B4-BE49-F238E27FC236}">
                  <a16:creationId xmlns:a16="http://schemas.microsoft.com/office/drawing/2014/main" id="{494D4B4E-ADD5-77CB-A73E-B35AE4A67793}"/>
                </a:ext>
              </a:extLst>
            </p:cNvPr>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5" name="Freeform 15">
              <a:extLst>
                <a:ext uri="{FF2B5EF4-FFF2-40B4-BE49-F238E27FC236}">
                  <a16:creationId xmlns:a16="http://schemas.microsoft.com/office/drawing/2014/main" id="{EE2FDD22-BDCD-834F-01F3-A1BCE0B541CF}"/>
                </a:ext>
              </a:extLst>
            </p:cNvPr>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6" name="Freeform 16">
              <a:extLst>
                <a:ext uri="{FF2B5EF4-FFF2-40B4-BE49-F238E27FC236}">
                  <a16:creationId xmlns:a16="http://schemas.microsoft.com/office/drawing/2014/main" id="{1FF05C9B-2746-CC8B-B153-8861FE9ED164}"/>
                </a:ext>
              </a:extLst>
            </p:cNvPr>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grpSp>
      <p:pic>
        <p:nvPicPr>
          <p:cNvPr id="25" name="Picture 24" descr="A screenshot of a computer&#10;&#10;AI-generated content may be incorrect.">
            <a:extLst>
              <a:ext uri="{FF2B5EF4-FFF2-40B4-BE49-F238E27FC236}">
                <a16:creationId xmlns:a16="http://schemas.microsoft.com/office/drawing/2014/main" id="{02B50B41-6BDC-4ABB-90B0-7EEA959DFEDA}"/>
              </a:ext>
            </a:extLst>
          </p:cNvPr>
          <p:cNvPicPr>
            <a:picLocks noChangeAspect="1"/>
          </p:cNvPicPr>
          <p:nvPr/>
        </p:nvPicPr>
        <p:blipFill rotWithShape="1">
          <a:blip r:embed="rId7">
            <a:extLst>
              <a:ext uri="{28A0092B-C50C-407E-A947-70E740481C1C}">
                <a14:useLocalDpi xmlns:a14="http://schemas.microsoft.com/office/drawing/2010/main" val="0"/>
              </a:ext>
            </a:extLst>
          </a:blip>
          <a:srcRect l="2260" t="5482" r="1796" b="7132"/>
          <a:stretch>
            <a:fillRect/>
          </a:stretch>
        </p:blipFill>
        <p:spPr>
          <a:xfrm>
            <a:off x="6629400" y="1363128"/>
            <a:ext cx="9982200" cy="6753423"/>
          </a:xfrm>
          <a:prstGeom prst="rect">
            <a:avLst/>
          </a:prstGeom>
        </p:spPr>
      </p:pic>
    </p:spTree>
    <p:extLst>
      <p:ext uri="{BB962C8B-B14F-4D97-AF65-F5344CB8AC3E}">
        <p14:creationId xmlns:p14="http://schemas.microsoft.com/office/powerpoint/2010/main" val="1024288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C05F6-C98F-3331-EA9C-5304E955FEF3}"/>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19CF53C8-022A-2030-833A-0A6BE8770478}"/>
              </a:ext>
            </a:extLst>
          </p:cNvPr>
          <p:cNvGrpSpPr/>
          <p:nvPr/>
        </p:nvGrpSpPr>
        <p:grpSpPr>
          <a:xfrm rot="2198492">
            <a:off x="13951021" y="1603183"/>
            <a:ext cx="7751846" cy="13148679"/>
            <a:chOff x="0" y="0"/>
            <a:chExt cx="2041638" cy="3463027"/>
          </a:xfrm>
        </p:grpSpPr>
        <p:sp>
          <p:nvSpPr>
            <p:cNvPr id="7" name="Freeform 7">
              <a:extLst>
                <a:ext uri="{FF2B5EF4-FFF2-40B4-BE49-F238E27FC236}">
                  <a16:creationId xmlns:a16="http://schemas.microsoft.com/office/drawing/2014/main" id="{871FDEB0-4C38-40B7-DD35-A78100A3D453}"/>
                </a:ext>
              </a:extLst>
            </p:cNvPr>
            <p:cNvSpPr/>
            <p:nvPr/>
          </p:nvSpPr>
          <p:spPr>
            <a:xfrm>
              <a:off x="0" y="0"/>
              <a:ext cx="2041638" cy="3463027"/>
            </a:xfrm>
            <a:custGeom>
              <a:avLst/>
              <a:gdLst/>
              <a:ahLst/>
              <a:cxnLst/>
              <a:rect l="l" t="t" r="r" b="b"/>
              <a:pathLst>
                <a:path w="2041638" h="3463027">
                  <a:moveTo>
                    <a:pt x="0" y="0"/>
                  </a:moveTo>
                  <a:lnTo>
                    <a:pt x="2041638" y="0"/>
                  </a:lnTo>
                  <a:lnTo>
                    <a:pt x="2041638" y="3463027"/>
                  </a:lnTo>
                  <a:lnTo>
                    <a:pt x="0" y="3463027"/>
                  </a:lnTo>
                  <a:close/>
                </a:path>
              </a:pathLst>
            </a:custGeom>
            <a:gradFill rotWithShape="1">
              <a:gsLst>
                <a:gs pos="0">
                  <a:srgbClr val="1BBBCB">
                    <a:alpha val="100000"/>
                  </a:srgbClr>
                </a:gs>
                <a:gs pos="100000">
                  <a:srgbClr val="141C25">
                    <a:alpha val="100000"/>
                  </a:srgbClr>
                </a:gs>
              </a:gsLst>
              <a:lin ang="5400000"/>
            </a:gradFill>
          </p:spPr>
        </p:sp>
        <p:sp>
          <p:nvSpPr>
            <p:cNvPr id="8" name="TextBox 8">
              <a:extLst>
                <a:ext uri="{FF2B5EF4-FFF2-40B4-BE49-F238E27FC236}">
                  <a16:creationId xmlns:a16="http://schemas.microsoft.com/office/drawing/2014/main" id="{6C99FF2B-07C3-C3FD-6B78-C4FEC254162E}"/>
                </a:ext>
              </a:extLst>
            </p:cNvPr>
            <p:cNvSpPr txBox="1"/>
            <p:nvPr/>
          </p:nvSpPr>
          <p:spPr>
            <a:xfrm>
              <a:off x="0" y="19050"/>
              <a:ext cx="2041638" cy="3443977"/>
            </a:xfrm>
            <a:prstGeom prst="rect">
              <a:avLst/>
            </a:prstGeom>
          </p:spPr>
          <p:txBody>
            <a:bodyPr lIns="50800" tIns="50800" rIns="50800" bIns="50800" rtlCol="0" anchor="ctr"/>
            <a:lstStyle/>
            <a:p>
              <a:pPr algn="ctr">
                <a:lnSpc>
                  <a:spcPts val="2750"/>
                </a:lnSpc>
              </a:pPr>
              <a:endParaRPr/>
            </a:p>
          </p:txBody>
        </p:sp>
      </p:grpSp>
      <p:grpSp>
        <p:nvGrpSpPr>
          <p:cNvPr id="9" name="Group 9">
            <a:extLst>
              <a:ext uri="{FF2B5EF4-FFF2-40B4-BE49-F238E27FC236}">
                <a16:creationId xmlns:a16="http://schemas.microsoft.com/office/drawing/2014/main" id="{6DDAF5D2-9FBB-D06B-2F0A-65AF110E4F26}"/>
              </a:ext>
            </a:extLst>
          </p:cNvPr>
          <p:cNvGrpSpPr/>
          <p:nvPr/>
        </p:nvGrpSpPr>
        <p:grpSpPr>
          <a:xfrm rot="2073452">
            <a:off x="11580485" y="-6173946"/>
            <a:ext cx="11979677" cy="11979677"/>
            <a:chOff x="0" y="0"/>
            <a:chExt cx="812800" cy="812800"/>
          </a:xfrm>
        </p:grpSpPr>
        <p:sp>
          <p:nvSpPr>
            <p:cNvPr id="10" name="Freeform 10">
              <a:extLst>
                <a:ext uri="{FF2B5EF4-FFF2-40B4-BE49-F238E27FC236}">
                  <a16:creationId xmlns:a16="http://schemas.microsoft.com/office/drawing/2014/main" id="{CD34979A-1811-8D08-35EA-996CEC1FBB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1" name="TextBox 11">
              <a:extLst>
                <a:ext uri="{FF2B5EF4-FFF2-40B4-BE49-F238E27FC236}">
                  <a16:creationId xmlns:a16="http://schemas.microsoft.com/office/drawing/2014/main" id="{BE8DD94B-C34A-08D6-E985-6AB2C5C9A90B}"/>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9" name="Freeform 19">
            <a:extLst>
              <a:ext uri="{FF2B5EF4-FFF2-40B4-BE49-F238E27FC236}">
                <a16:creationId xmlns:a16="http://schemas.microsoft.com/office/drawing/2014/main" id="{4D5338F5-5D94-FF26-1A83-B58F67BFF5AB}"/>
              </a:ext>
            </a:extLst>
          </p:cNvPr>
          <p:cNvSpPr/>
          <p:nvPr/>
        </p:nvSpPr>
        <p:spPr>
          <a:xfrm>
            <a:off x="14704022" y="8177523"/>
            <a:ext cx="5770626" cy="5761762"/>
          </a:xfrm>
          <a:custGeom>
            <a:avLst/>
            <a:gdLst/>
            <a:ahLst/>
            <a:cxnLst/>
            <a:rect l="l" t="t" r="r" b="b"/>
            <a:pathLst>
              <a:path w="5770626" h="5761762">
                <a:moveTo>
                  <a:pt x="0" y="0"/>
                </a:moveTo>
                <a:lnTo>
                  <a:pt x="5770626" y="0"/>
                </a:lnTo>
                <a:lnTo>
                  <a:pt x="5770626" y="5761761"/>
                </a:lnTo>
                <a:lnTo>
                  <a:pt x="0" y="57617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a:extLst>
              <a:ext uri="{FF2B5EF4-FFF2-40B4-BE49-F238E27FC236}">
                <a16:creationId xmlns:a16="http://schemas.microsoft.com/office/drawing/2014/main" id="{6E5680DA-E3BF-8B8C-B3E4-F52339A80BB7}"/>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TextBox 21">
            <a:extLst>
              <a:ext uri="{FF2B5EF4-FFF2-40B4-BE49-F238E27FC236}">
                <a16:creationId xmlns:a16="http://schemas.microsoft.com/office/drawing/2014/main" id="{921DE78B-4944-1657-04A8-92D87D03AF1B}"/>
              </a:ext>
            </a:extLst>
          </p:cNvPr>
          <p:cNvSpPr txBox="1"/>
          <p:nvPr/>
        </p:nvSpPr>
        <p:spPr>
          <a:xfrm>
            <a:off x="30076" y="1311944"/>
            <a:ext cx="11042815" cy="2769989"/>
          </a:xfrm>
          <a:prstGeom prst="rect">
            <a:avLst/>
          </a:prstGeom>
        </p:spPr>
        <p:txBody>
          <a:bodyPr wrap="square" lIns="0" tIns="0" rIns="0" bIns="0" rtlCol="0" anchor="t">
            <a:spAutoFit/>
          </a:bodyPr>
          <a:lstStyle/>
          <a:p>
            <a:pPr algn="l">
              <a:lnSpc>
                <a:spcPts val="7150"/>
              </a:lnSpc>
            </a:pPr>
            <a:r>
              <a:rPr lang="en-US" sz="4800" b="1" dirty="0">
                <a:solidFill>
                  <a:srgbClr val="FFFFFF"/>
                </a:solidFill>
                <a:latin typeface="Gotham Bold"/>
                <a:ea typeface="Gotham Bold"/>
                <a:cs typeface="Gotham Bold"/>
                <a:sym typeface="Gotham Bold"/>
              </a:rPr>
              <a:t>Data Visualization</a:t>
            </a:r>
          </a:p>
          <a:p>
            <a:pPr algn="l">
              <a:lnSpc>
                <a:spcPts val="7150"/>
              </a:lnSpc>
            </a:pPr>
            <a:r>
              <a:rPr lang="en-US" sz="4800" b="1" dirty="0">
                <a:solidFill>
                  <a:srgbClr val="FFFFFF"/>
                </a:solidFill>
                <a:latin typeface="Gotham Bold"/>
                <a:ea typeface="Gotham Bold"/>
                <a:cs typeface="Gotham Bold"/>
                <a:sym typeface="Gotham Bold"/>
              </a:rPr>
              <a:t>Maintenance</a:t>
            </a:r>
          </a:p>
          <a:p>
            <a:pPr algn="l">
              <a:lnSpc>
                <a:spcPts val="7150"/>
              </a:lnSpc>
            </a:pPr>
            <a:r>
              <a:rPr lang="en-US" sz="4800" b="1" dirty="0">
                <a:solidFill>
                  <a:srgbClr val="FFFFFF"/>
                </a:solidFill>
                <a:latin typeface="Gotham Bold"/>
                <a:ea typeface="Gotham Bold"/>
                <a:cs typeface="Gotham Bold"/>
                <a:sym typeface="Gotham Bold"/>
              </a:rPr>
              <a:t>Dashboard</a:t>
            </a:r>
          </a:p>
        </p:txBody>
      </p:sp>
      <p:sp>
        <p:nvSpPr>
          <p:cNvPr id="22" name="TextBox 22">
            <a:extLst>
              <a:ext uri="{FF2B5EF4-FFF2-40B4-BE49-F238E27FC236}">
                <a16:creationId xmlns:a16="http://schemas.microsoft.com/office/drawing/2014/main" id="{8B55347C-D78C-8BCC-8981-E18E076E3098}"/>
              </a:ext>
            </a:extLst>
          </p:cNvPr>
          <p:cNvSpPr txBox="1"/>
          <p:nvPr/>
        </p:nvSpPr>
        <p:spPr>
          <a:xfrm>
            <a:off x="206852" y="4468188"/>
            <a:ext cx="4822348" cy="3077766"/>
          </a:xfrm>
          <a:prstGeom prst="rect">
            <a:avLst/>
          </a:prstGeom>
        </p:spPr>
        <p:txBody>
          <a:bodyPr wrap="square" lIns="0" tIns="0" rIns="0" bIns="0" rtlCol="0" anchor="t">
            <a:spAutoFit/>
          </a:bodyPr>
          <a:lstStyle/>
          <a:p>
            <a:r>
              <a:rPr lang="en-US" sz="2000" dirty="0">
                <a:solidFill>
                  <a:schemeClr val="bg1"/>
                </a:solidFill>
              </a:rPr>
              <a:t>The dashboard shows that Toyota Corolla has the highest downtime and maintenance cost, indicating frequent or costly issues. Repairs and diagnostics make up most maintenance work, suggesting a need for better preventive maintenance. Maintenance activity fluctuates through the year, with noticeable peaks in some months. Focusing on high-downtime vehicles and improving preventive checks could reduce costs and downtime.</a:t>
            </a:r>
            <a:endParaRPr lang="en-US" sz="2000" dirty="0">
              <a:solidFill>
                <a:schemeClr val="bg1"/>
              </a:solidFill>
              <a:effectLst/>
            </a:endParaRPr>
          </a:p>
        </p:txBody>
      </p:sp>
      <p:pic>
        <p:nvPicPr>
          <p:cNvPr id="26" name="Picture 25" descr="A white logo with a car in a circle and arrow&#10;&#10;AI-generated content may be incorrect.">
            <a:extLst>
              <a:ext uri="{FF2B5EF4-FFF2-40B4-BE49-F238E27FC236}">
                <a16:creationId xmlns:a16="http://schemas.microsoft.com/office/drawing/2014/main" id="{7CBD5B55-63E4-9742-4855-809951FE1D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40" y="-446050"/>
            <a:ext cx="2169642" cy="2169642"/>
          </a:xfrm>
          <a:prstGeom prst="rect">
            <a:avLst/>
          </a:prstGeom>
        </p:spPr>
      </p:pic>
      <p:grpSp>
        <p:nvGrpSpPr>
          <p:cNvPr id="17" name="Group 16">
            <a:extLst>
              <a:ext uri="{FF2B5EF4-FFF2-40B4-BE49-F238E27FC236}">
                <a16:creationId xmlns:a16="http://schemas.microsoft.com/office/drawing/2014/main" id="{D8B560EE-16DD-F998-FACF-3AAD2F836A93}"/>
              </a:ext>
            </a:extLst>
          </p:cNvPr>
          <p:cNvGrpSpPr/>
          <p:nvPr/>
        </p:nvGrpSpPr>
        <p:grpSpPr>
          <a:xfrm>
            <a:off x="5029200" y="952500"/>
            <a:ext cx="13051948" cy="7846443"/>
            <a:chOff x="9878548" y="787914"/>
            <a:chExt cx="12829052" cy="7358589"/>
          </a:xfrm>
        </p:grpSpPr>
        <p:grpSp>
          <p:nvGrpSpPr>
            <p:cNvPr id="12" name="Group 12">
              <a:extLst>
                <a:ext uri="{FF2B5EF4-FFF2-40B4-BE49-F238E27FC236}">
                  <a16:creationId xmlns:a16="http://schemas.microsoft.com/office/drawing/2014/main" id="{479DA76A-2B70-6C05-9345-DD20A8E4B953}"/>
                </a:ext>
              </a:extLst>
            </p:cNvPr>
            <p:cNvGrpSpPr>
              <a:grpSpLocks noChangeAspect="1"/>
            </p:cNvGrpSpPr>
            <p:nvPr/>
          </p:nvGrpSpPr>
          <p:grpSpPr>
            <a:xfrm>
              <a:off x="9878548" y="787914"/>
              <a:ext cx="12829052" cy="7358589"/>
              <a:chOff x="0" y="0"/>
              <a:chExt cx="7981950" cy="4578350"/>
            </a:xfrm>
          </p:grpSpPr>
          <p:sp>
            <p:nvSpPr>
              <p:cNvPr id="13" name="Freeform 13">
                <a:extLst>
                  <a:ext uri="{FF2B5EF4-FFF2-40B4-BE49-F238E27FC236}">
                    <a16:creationId xmlns:a16="http://schemas.microsoft.com/office/drawing/2014/main" id="{4FC81022-D235-5419-1A37-E51FACB29FA6}"/>
                  </a:ext>
                </a:extLst>
              </p:cNvPr>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4" name="Freeform 14">
                <a:extLst>
                  <a:ext uri="{FF2B5EF4-FFF2-40B4-BE49-F238E27FC236}">
                    <a16:creationId xmlns:a16="http://schemas.microsoft.com/office/drawing/2014/main" id="{9B14AE96-1476-27A2-3F41-B85AECCAC1B7}"/>
                  </a:ext>
                </a:extLst>
              </p:cNvPr>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5" name="Freeform 15">
                <a:extLst>
                  <a:ext uri="{FF2B5EF4-FFF2-40B4-BE49-F238E27FC236}">
                    <a16:creationId xmlns:a16="http://schemas.microsoft.com/office/drawing/2014/main" id="{77B7325D-1A35-153D-549A-8C908B91DF80}"/>
                  </a:ext>
                </a:extLst>
              </p:cNvPr>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6" name="Freeform 16">
                <a:extLst>
                  <a:ext uri="{FF2B5EF4-FFF2-40B4-BE49-F238E27FC236}">
                    <a16:creationId xmlns:a16="http://schemas.microsoft.com/office/drawing/2014/main" id="{074268D2-6682-961C-3733-AA95629493A5}"/>
                  </a:ext>
                </a:extLst>
              </p:cNvPr>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grpSp>
        <p:pic>
          <p:nvPicPr>
            <p:cNvPr id="18" name="Picture 17" descr="A screenshot of a dashboard&#10;&#10;AI-generated content may be incorrect.">
              <a:extLst>
                <a:ext uri="{FF2B5EF4-FFF2-40B4-BE49-F238E27FC236}">
                  <a16:creationId xmlns:a16="http://schemas.microsoft.com/office/drawing/2014/main" id="{A85BC7A4-0971-B676-3F08-FDE7BD199C73}"/>
                </a:ext>
              </a:extLst>
            </p:cNvPr>
            <p:cNvPicPr>
              <a:picLocks noChangeAspect="1"/>
            </p:cNvPicPr>
            <p:nvPr/>
          </p:nvPicPr>
          <p:blipFill rotWithShape="1">
            <a:blip r:embed="rId7">
              <a:extLst>
                <a:ext uri="{28A0092B-C50C-407E-A947-70E740481C1C}">
                  <a14:useLocalDpi xmlns:a14="http://schemas.microsoft.com/office/drawing/2010/main" val="0"/>
                </a:ext>
              </a:extLst>
            </a:blip>
            <a:srcRect l="5491" t="6250" r="3147" b="6251"/>
            <a:stretch>
              <a:fillRect/>
            </a:stretch>
          </p:blipFill>
          <p:spPr>
            <a:xfrm>
              <a:off x="11511342" y="1181100"/>
              <a:ext cx="9674445" cy="6236051"/>
            </a:xfrm>
            <a:prstGeom prst="rect">
              <a:avLst/>
            </a:prstGeom>
          </p:spPr>
        </p:pic>
      </p:grpSp>
    </p:spTree>
    <p:extLst>
      <p:ext uri="{BB962C8B-B14F-4D97-AF65-F5344CB8AC3E}">
        <p14:creationId xmlns:p14="http://schemas.microsoft.com/office/powerpoint/2010/main" val="1606758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F7DE9-8BE2-ABD0-9DA3-055FAEB23BF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4F23997C-53B6-91AD-996D-A0549F55076C}"/>
              </a:ext>
            </a:extLst>
          </p:cNvPr>
          <p:cNvGrpSpPr/>
          <p:nvPr/>
        </p:nvGrpSpPr>
        <p:grpSpPr>
          <a:xfrm rot="5400000">
            <a:off x="12888876" y="-1079837"/>
            <a:ext cx="11979677" cy="11979677"/>
            <a:chOff x="0" y="0"/>
            <a:chExt cx="812800" cy="812800"/>
          </a:xfrm>
        </p:grpSpPr>
        <p:sp>
          <p:nvSpPr>
            <p:cNvPr id="4" name="Freeform 4">
              <a:extLst>
                <a:ext uri="{FF2B5EF4-FFF2-40B4-BE49-F238E27FC236}">
                  <a16:creationId xmlns:a16="http://schemas.microsoft.com/office/drawing/2014/main" id="{71B2268F-0138-F1AE-C813-E642D15AAB0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5" name="TextBox 5">
              <a:extLst>
                <a:ext uri="{FF2B5EF4-FFF2-40B4-BE49-F238E27FC236}">
                  <a16:creationId xmlns:a16="http://schemas.microsoft.com/office/drawing/2014/main" id="{361B7454-5F2B-FCFA-88D6-32E54B008ACF}"/>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grpSp>
        <p:nvGrpSpPr>
          <p:cNvPr id="6" name="Group 6">
            <a:extLst>
              <a:ext uri="{FF2B5EF4-FFF2-40B4-BE49-F238E27FC236}">
                <a16:creationId xmlns:a16="http://schemas.microsoft.com/office/drawing/2014/main" id="{D46AEE55-2BDA-5025-0483-14D700889C93}"/>
              </a:ext>
            </a:extLst>
          </p:cNvPr>
          <p:cNvGrpSpPr/>
          <p:nvPr/>
        </p:nvGrpSpPr>
        <p:grpSpPr>
          <a:xfrm>
            <a:off x="11557211" y="1172124"/>
            <a:ext cx="5531735" cy="5531735"/>
            <a:chOff x="0" y="0"/>
            <a:chExt cx="812800" cy="812800"/>
          </a:xfrm>
        </p:grpSpPr>
        <p:sp>
          <p:nvSpPr>
            <p:cNvPr id="7" name="Freeform 7">
              <a:extLst>
                <a:ext uri="{FF2B5EF4-FFF2-40B4-BE49-F238E27FC236}">
                  <a16:creationId xmlns:a16="http://schemas.microsoft.com/office/drawing/2014/main" id="{F2C8697E-01DC-A215-5B29-554642557DF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44235" r="-5764"/>
              </a:stretch>
            </a:blipFill>
          </p:spPr>
        </p:sp>
      </p:grpSp>
      <p:grpSp>
        <p:nvGrpSpPr>
          <p:cNvPr id="8" name="Group 8">
            <a:extLst>
              <a:ext uri="{FF2B5EF4-FFF2-40B4-BE49-F238E27FC236}">
                <a16:creationId xmlns:a16="http://schemas.microsoft.com/office/drawing/2014/main" id="{C4E2A1C5-1E79-045D-706A-4CC18E996BF0}"/>
              </a:ext>
            </a:extLst>
          </p:cNvPr>
          <p:cNvGrpSpPr/>
          <p:nvPr/>
        </p:nvGrpSpPr>
        <p:grpSpPr>
          <a:xfrm>
            <a:off x="9535328" y="4991100"/>
            <a:ext cx="4043766" cy="4043766"/>
            <a:chOff x="0" y="0"/>
            <a:chExt cx="812800" cy="812800"/>
          </a:xfrm>
          <a:solidFill>
            <a:schemeClr val="bg1"/>
          </a:solidFill>
        </p:grpSpPr>
        <p:sp>
          <p:nvSpPr>
            <p:cNvPr id="9" name="Freeform 9">
              <a:extLst>
                <a:ext uri="{FF2B5EF4-FFF2-40B4-BE49-F238E27FC236}">
                  <a16:creationId xmlns:a16="http://schemas.microsoft.com/office/drawing/2014/main" id="{3FE555B8-8BE1-95AC-25A7-BA464D1C1C2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sp>
      </p:grpSp>
      <p:sp>
        <p:nvSpPr>
          <p:cNvPr id="10" name="Freeform 10">
            <a:extLst>
              <a:ext uri="{FF2B5EF4-FFF2-40B4-BE49-F238E27FC236}">
                <a16:creationId xmlns:a16="http://schemas.microsoft.com/office/drawing/2014/main" id="{F25051B8-0B5B-9B94-FAD1-E4F467BEA3E5}"/>
              </a:ext>
            </a:extLst>
          </p:cNvPr>
          <p:cNvSpPr/>
          <p:nvPr/>
        </p:nvSpPr>
        <p:spPr>
          <a:xfrm>
            <a:off x="16256589" y="8400783"/>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a:extLst>
              <a:ext uri="{FF2B5EF4-FFF2-40B4-BE49-F238E27FC236}">
                <a16:creationId xmlns:a16="http://schemas.microsoft.com/office/drawing/2014/main" id="{A34BA699-AFF2-EE73-EB16-EB33A2F242C4}"/>
              </a:ext>
            </a:extLst>
          </p:cNvPr>
          <p:cNvSpPr/>
          <p:nvPr/>
        </p:nvSpPr>
        <p:spPr>
          <a:xfrm>
            <a:off x="16256589" y="-2999029"/>
            <a:ext cx="5770626" cy="5761762"/>
          </a:xfrm>
          <a:custGeom>
            <a:avLst/>
            <a:gdLst/>
            <a:ahLst/>
            <a:cxnLst/>
            <a:rect l="l" t="t" r="r" b="b"/>
            <a:pathLst>
              <a:path w="5770626" h="5761762">
                <a:moveTo>
                  <a:pt x="0" y="0"/>
                </a:moveTo>
                <a:lnTo>
                  <a:pt x="5770626" y="0"/>
                </a:lnTo>
                <a:lnTo>
                  <a:pt x="5770626" y="5761761"/>
                </a:lnTo>
                <a:lnTo>
                  <a:pt x="0" y="5761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a:extLst>
              <a:ext uri="{FF2B5EF4-FFF2-40B4-BE49-F238E27FC236}">
                <a16:creationId xmlns:a16="http://schemas.microsoft.com/office/drawing/2014/main" id="{8079C946-1A47-DDB4-5748-15A6A412F832}"/>
              </a:ext>
            </a:extLst>
          </p:cNvPr>
          <p:cNvSpPr txBox="1"/>
          <p:nvPr/>
        </p:nvSpPr>
        <p:spPr>
          <a:xfrm>
            <a:off x="1738715" y="2504414"/>
            <a:ext cx="7764373" cy="923330"/>
          </a:xfrm>
          <a:prstGeom prst="rect">
            <a:avLst/>
          </a:prstGeom>
        </p:spPr>
        <p:txBody>
          <a:bodyPr lIns="0" tIns="0" rIns="0" bIns="0" rtlCol="0" anchor="t">
            <a:spAutoFit/>
          </a:bodyPr>
          <a:lstStyle/>
          <a:p>
            <a:pPr algn="l">
              <a:lnSpc>
                <a:spcPts val="7150"/>
              </a:lnSpc>
            </a:pPr>
            <a:r>
              <a:rPr lang="en-US" sz="6500" b="1" dirty="0">
                <a:solidFill>
                  <a:srgbClr val="FFFFFF"/>
                </a:solidFill>
                <a:latin typeface="Gotham Bold"/>
                <a:ea typeface="Gotham Bold"/>
                <a:cs typeface="Gotham Bold"/>
                <a:sym typeface="Gotham Bold"/>
              </a:rPr>
              <a:t>Power BI</a:t>
            </a:r>
          </a:p>
        </p:txBody>
      </p:sp>
      <p:sp>
        <p:nvSpPr>
          <p:cNvPr id="13" name="TextBox 13">
            <a:extLst>
              <a:ext uri="{FF2B5EF4-FFF2-40B4-BE49-F238E27FC236}">
                <a16:creationId xmlns:a16="http://schemas.microsoft.com/office/drawing/2014/main" id="{4662153E-C5FC-7D17-132F-94D3BE7ADC31}"/>
              </a:ext>
            </a:extLst>
          </p:cNvPr>
          <p:cNvSpPr txBox="1"/>
          <p:nvPr/>
        </p:nvSpPr>
        <p:spPr>
          <a:xfrm>
            <a:off x="1774658" y="4339348"/>
            <a:ext cx="6835942" cy="3433248"/>
          </a:xfrm>
          <a:prstGeom prst="rect">
            <a:avLst/>
          </a:prstGeom>
        </p:spPr>
        <p:txBody>
          <a:bodyPr wrap="square" lIns="0" tIns="0" rIns="0" bIns="0" rtlCol="0" anchor="t">
            <a:spAutoFit/>
          </a:bodyPr>
          <a:lstStyle/>
          <a:p>
            <a:pPr>
              <a:lnSpc>
                <a:spcPts val="2660"/>
              </a:lnSpc>
            </a:pPr>
            <a:r>
              <a:rPr lang="en-US" sz="2800" dirty="0">
                <a:solidFill>
                  <a:schemeClr val="bg1"/>
                </a:solidFill>
              </a:rPr>
              <a:t>Power BI empowers </a:t>
            </a:r>
            <a:r>
              <a:rPr lang="en-US" sz="2800" dirty="0" err="1">
                <a:solidFill>
                  <a:schemeClr val="bg1"/>
                </a:solidFill>
              </a:rPr>
              <a:t>Rihla</a:t>
            </a:r>
            <a:r>
              <a:rPr lang="en-US" sz="2800" dirty="0">
                <a:solidFill>
                  <a:schemeClr val="bg1"/>
                </a:solidFill>
              </a:rPr>
              <a:t> with seamless integration to Microsoft SQL Server and robust data modeling capabilities, delivering dynamic and interactive dashboards. Its intuitive interface and advanced DAX calculations enable real-time performance monitoring, predictive insights, and comprehensive reporting across trips, freight, rentals, and maintenance operations.</a:t>
            </a:r>
          </a:p>
          <a:p>
            <a:pPr algn="l">
              <a:lnSpc>
                <a:spcPts val="2660"/>
              </a:lnSpc>
            </a:pPr>
            <a:endParaRPr lang="en-US" sz="1900" dirty="0">
              <a:solidFill>
                <a:srgbClr val="A3A5A6"/>
              </a:solidFill>
              <a:latin typeface="Inter"/>
              <a:ea typeface="Inter"/>
              <a:cs typeface="Inter"/>
              <a:sym typeface="Inter"/>
            </a:endParaRPr>
          </a:p>
        </p:txBody>
      </p:sp>
      <p:pic>
        <p:nvPicPr>
          <p:cNvPr id="16" name="Picture 15" descr="A white logo with a car in a circle and arrow&#10;&#10;AI-generated content may be incorrect.">
            <a:extLst>
              <a:ext uri="{FF2B5EF4-FFF2-40B4-BE49-F238E27FC236}">
                <a16:creationId xmlns:a16="http://schemas.microsoft.com/office/drawing/2014/main" id="{D2C23AE0-4200-7E22-3464-B8406C0469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40" y="-446050"/>
            <a:ext cx="2169642" cy="2169642"/>
          </a:xfrm>
          <a:prstGeom prst="rect">
            <a:avLst/>
          </a:prstGeom>
        </p:spPr>
      </p:pic>
      <p:sp>
        <p:nvSpPr>
          <p:cNvPr id="2" name="Oval 1">
            <a:extLst>
              <a:ext uri="{FF2B5EF4-FFF2-40B4-BE49-F238E27FC236}">
                <a16:creationId xmlns:a16="http://schemas.microsoft.com/office/drawing/2014/main" id="{2E08C7D3-6D66-9E26-48F3-4286F91A5E95}"/>
              </a:ext>
            </a:extLst>
          </p:cNvPr>
          <p:cNvSpPr/>
          <p:nvPr/>
        </p:nvSpPr>
        <p:spPr>
          <a:xfrm>
            <a:off x="9659953" y="5143500"/>
            <a:ext cx="3713050" cy="3713050"/>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0469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B5BEF-758E-7622-ECFB-4356C2B2E750}"/>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2FADAFA5-1CAB-9455-B6DB-4D478D9C46CF}"/>
              </a:ext>
            </a:extLst>
          </p:cNvPr>
          <p:cNvGrpSpPr/>
          <p:nvPr/>
        </p:nvGrpSpPr>
        <p:grpSpPr>
          <a:xfrm rot="2198492">
            <a:off x="13951021" y="1603183"/>
            <a:ext cx="7751846" cy="13148679"/>
            <a:chOff x="0" y="0"/>
            <a:chExt cx="2041638" cy="3463027"/>
          </a:xfrm>
        </p:grpSpPr>
        <p:sp>
          <p:nvSpPr>
            <p:cNvPr id="7" name="Freeform 7">
              <a:extLst>
                <a:ext uri="{FF2B5EF4-FFF2-40B4-BE49-F238E27FC236}">
                  <a16:creationId xmlns:a16="http://schemas.microsoft.com/office/drawing/2014/main" id="{B9EEB8F0-980E-BF2B-2BE6-C3F90D03F4F2}"/>
                </a:ext>
              </a:extLst>
            </p:cNvPr>
            <p:cNvSpPr/>
            <p:nvPr/>
          </p:nvSpPr>
          <p:spPr>
            <a:xfrm>
              <a:off x="0" y="0"/>
              <a:ext cx="2041638" cy="3463027"/>
            </a:xfrm>
            <a:custGeom>
              <a:avLst/>
              <a:gdLst/>
              <a:ahLst/>
              <a:cxnLst/>
              <a:rect l="l" t="t" r="r" b="b"/>
              <a:pathLst>
                <a:path w="2041638" h="3463027">
                  <a:moveTo>
                    <a:pt x="0" y="0"/>
                  </a:moveTo>
                  <a:lnTo>
                    <a:pt x="2041638" y="0"/>
                  </a:lnTo>
                  <a:lnTo>
                    <a:pt x="2041638" y="3463027"/>
                  </a:lnTo>
                  <a:lnTo>
                    <a:pt x="0" y="3463027"/>
                  </a:lnTo>
                  <a:close/>
                </a:path>
              </a:pathLst>
            </a:custGeom>
            <a:gradFill rotWithShape="1">
              <a:gsLst>
                <a:gs pos="0">
                  <a:srgbClr val="1BBBCB">
                    <a:alpha val="100000"/>
                  </a:srgbClr>
                </a:gs>
                <a:gs pos="100000">
                  <a:srgbClr val="141C25">
                    <a:alpha val="100000"/>
                  </a:srgbClr>
                </a:gs>
              </a:gsLst>
              <a:lin ang="5400000"/>
            </a:gradFill>
          </p:spPr>
        </p:sp>
        <p:sp>
          <p:nvSpPr>
            <p:cNvPr id="8" name="TextBox 8">
              <a:extLst>
                <a:ext uri="{FF2B5EF4-FFF2-40B4-BE49-F238E27FC236}">
                  <a16:creationId xmlns:a16="http://schemas.microsoft.com/office/drawing/2014/main" id="{D8AD5EB3-FBAB-2BFD-1183-56F750F8AEAA}"/>
                </a:ext>
              </a:extLst>
            </p:cNvPr>
            <p:cNvSpPr txBox="1"/>
            <p:nvPr/>
          </p:nvSpPr>
          <p:spPr>
            <a:xfrm>
              <a:off x="0" y="19050"/>
              <a:ext cx="2041638" cy="3443977"/>
            </a:xfrm>
            <a:prstGeom prst="rect">
              <a:avLst/>
            </a:prstGeom>
          </p:spPr>
          <p:txBody>
            <a:bodyPr lIns="50800" tIns="50800" rIns="50800" bIns="50800" rtlCol="0" anchor="ctr"/>
            <a:lstStyle/>
            <a:p>
              <a:pPr algn="ctr">
                <a:lnSpc>
                  <a:spcPts val="2750"/>
                </a:lnSpc>
              </a:pPr>
              <a:endParaRPr/>
            </a:p>
          </p:txBody>
        </p:sp>
      </p:grpSp>
      <p:grpSp>
        <p:nvGrpSpPr>
          <p:cNvPr id="9" name="Group 9">
            <a:extLst>
              <a:ext uri="{FF2B5EF4-FFF2-40B4-BE49-F238E27FC236}">
                <a16:creationId xmlns:a16="http://schemas.microsoft.com/office/drawing/2014/main" id="{223E13B6-AEBA-CC4F-DE67-A408D184D4CD}"/>
              </a:ext>
            </a:extLst>
          </p:cNvPr>
          <p:cNvGrpSpPr/>
          <p:nvPr/>
        </p:nvGrpSpPr>
        <p:grpSpPr>
          <a:xfrm rot="2073452">
            <a:off x="11580485" y="-6173946"/>
            <a:ext cx="11979677" cy="11979677"/>
            <a:chOff x="0" y="0"/>
            <a:chExt cx="812800" cy="812800"/>
          </a:xfrm>
        </p:grpSpPr>
        <p:sp>
          <p:nvSpPr>
            <p:cNvPr id="10" name="Freeform 10">
              <a:extLst>
                <a:ext uri="{FF2B5EF4-FFF2-40B4-BE49-F238E27FC236}">
                  <a16:creationId xmlns:a16="http://schemas.microsoft.com/office/drawing/2014/main" id="{755DBF58-CA6B-C263-8E09-9EB7CEFA46C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1" name="TextBox 11">
              <a:extLst>
                <a:ext uri="{FF2B5EF4-FFF2-40B4-BE49-F238E27FC236}">
                  <a16:creationId xmlns:a16="http://schemas.microsoft.com/office/drawing/2014/main" id="{4E93B8F6-4E44-3904-9C66-A16B6D5C7694}"/>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9" name="Freeform 19">
            <a:extLst>
              <a:ext uri="{FF2B5EF4-FFF2-40B4-BE49-F238E27FC236}">
                <a16:creationId xmlns:a16="http://schemas.microsoft.com/office/drawing/2014/main" id="{C2A79D55-0D0D-EB45-4F5D-C469C209B379}"/>
              </a:ext>
            </a:extLst>
          </p:cNvPr>
          <p:cNvSpPr/>
          <p:nvPr/>
        </p:nvSpPr>
        <p:spPr>
          <a:xfrm>
            <a:off x="14704022" y="8177523"/>
            <a:ext cx="5770626" cy="5761762"/>
          </a:xfrm>
          <a:custGeom>
            <a:avLst/>
            <a:gdLst/>
            <a:ahLst/>
            <a:cxnLst/>
            <a:rect l="l" t="t" r="r" b="b"/>
            <a:pathLst>
              <a:path w="5770626" h="5761762">
                <a:moveTo>
                  <a:pt x="0" y="0"/>
                </a:moveTo>
                <a:lnTo>
                  <a:pt x="5770626" y="0"/>
                </a:lnTo>
                <a:lnTo>
                  <a:pt x="5770626" y="5761761"/>
                </a:lnTo>
                <a:lnTo>
                  <a:pt x="0" y="57617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a:extLst>
              <a:ext uri="{FF2B5EF4-FFF2-40B4-BE49-F238E27FC236}">
                <a16:creationId xmlns:a16="http://schemas.microsoft.com/office/drawing/2014/main" id="{9AAA9248-4CD2-09F3-C511-DDC2F318A972}"/>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TextBox 21">
            <a:extLst>
              <a:ext uri="{FF2B5EF4-FFF2-40B4-BE49-F238E27FC236}">
                <a16:creationId xmlns:a16="http://schemas.microsoft.com/office/drawing/2014/main" id="{433FBE13-BDCB-E992-4DE4-9B3EF5FD65AE}"/>
              </a:ext>
            </a:extLst>
          </p:cNvPr>
          <p:cNvSpPr txBox="1"/>
          <p:nvPr/>
        </p:nvSpPr>
        <p:spPr>
          <a:xfrm>
            <a:off x="30076" y="1311944"/>
            <a:ext cx="11042815" cy="1763560"/>
          </a:xfrm>
          <a:prstGeom prst="rect">
            <a:avLst/>
          </a:prstGeom>
        </p:spPr>
        <p:txBody>
          <a:bodyPr wrap="square" lIns="0" tIns="0" rIns="0" bIns="0" rtlCol="0" anchor="t">
            <a:spAutoFit/>
          </a:bodyPr>
          <a:lstStyle/>
          <a:p>
            <a:pPr algn="l">
              <a:lnSpc>
                <a:spcPts val="7150"/>
              </a:lnSpc>
            </a:pPr>
            <a:r>
              <a:rPr lang="en-US" sz="4800" b="1" dirty="0">
                <a:solidFill>
                  <a:srgbClr val="FFFFFF"/>
                </a:solidFill>
                <a:latin typeface="Gotham Bold"/>
                <a:ea typeface="Gotham Bold"/>
                <a:cs typeface="Gotham Bold"/>
                <a:sym typeface="Gotham Bold"/>
              </a:rPr>
              <a:t>Data Visualization</a:t>
            </a:r>
          </a:p>
          <a:p>
            <a:pPr algn="l">
              <a:lnSpc>
                <a:spcPts val="7150"/>
              </a:lnSpc>
            </a:pPr>
            <a:r>
              <a:rPr lang="en-US" sz="4800" b="1" dirty="0">
                <a:solidFill>
                  <a:srgbClr val="FFFFFF"/>
                </a:solidFill>
                <a:latin typeface="Gotham Bold"/>
                <a:ea typeface="Gotham Bold"/>
                <a:cs typeface="Gotham Bold"/>
                <a:sym typeface="Gotham Bold"/>
              </a:rPr>
              <a:t>Trips Dashboard</a:t>
            </a:r>
          </a:p>
        </p:txBody>
      </p:sp>
      <p:sp>
        <p:nvSpPr>
          <p:cNvPr id="22" name="TextBox 22">
            <a:extLst>
              <a:ext uri="{FF2B5EF4-FFF2-40B4-BE49-F238E27FC236}">
                <a16:creationId xmlns:a16="http://schemas.microsoft.com/office/drawing/2014/main" id="{7FD30DDA-8405-DF67-70D8-2B70FA1E5B0B}"/>
              </a:ext>
            </a:extLst>
          </p:cNvPr>
          <p:cNvSpPr txBox="1"/>
          <p:nvPr/>
        </p:nvSpPr>
        <p:spPr>
          <a:xfrm>
            <a:off x="206852" y="4468188"/>
            <a:ext cx="4794655" cy="3693319"/>
          </a:xfrm>
          <a:prstGeom prst="rect">
            <a:avLst/>
          </a:prstGeom>
        </p:spPr>
        <p:txBody>
          <a:bodyPr wrap="square" lIns="0" tIns="0" rIns="0" bIns="0" rtlCol="0" anchor="t">
            <a:spAutoFit/>
          </a:bodyPr>
          <a:lstStyle/>
          <a:p>
            <a:r>
              <a:rPr lang="en-US" sz="2000" dirty="0">
                <a:solidFill>
                  <a:schemeClr val="bg1"/>
                </a:solidFill>
              </a:rPr>
              <a:t>The Trips Dashboard in Power BI presents a high-level executive overview of </a:t>
            </a:r>
            <a:r>
              <a:rPr lang="en-US" sz="2000" dirty="0" err="1">
                <a:solidFill>
                  <a:schemeClr val="bg1"/>
                </a:solidFill>
              </a:rPr>
              <a:t>Rihla's</a:t>
            </a:r>
            <a:r>
              <a:rPr lang="en-US" sz="2000" dirty="0">
                <a:solidFill>
                  <a:schemeClr val="bg1"/>
                </a:solidFill>
              </a:rPr>
              <a:t> ride-hailing operations, generating $1.14M in freight profit, $8.22M in rental profit, $1.21M in trips profit, alongside 8K deliveries, 4K rentals, and 20K total trips. Key insights highlight top driver Saeed El </a:t>
            </a:r>
            <a:r>
              <a:rPr lang="en-US" sz="2000" dirty="0" err="1">
                <a:solidFill>
                  <a:schemeClr val="bg1"/>
                </a:solidFill>
              </a:rPr>
              <a:t>Sherbiny</a:t>
            </a:r>
            <a:r>
              <a:rPr lang="en-US" sz="2000" dirty="0">
                <a:solidFill>
                  <a:schemeClr val="bg1"/>
                </a:solidFill>
              </a:rPr>
              <a:t> leading with 31 orders, frequent customer Samir Abu Fathy placing 11 orders, monthly trip volumes peaking at 1,913, and maintenance costs stabilizing around $12K–$15K in recent months.</a:t>
            </a:r>
            <a:endParaRPr lang="en-US" sz="2000" dirty="0">
              <a:solidFill>
                <a:schemeClr val="bg1"/>
              </a:solidFill>
              <a:effectLst/>
            </a:endParaRPr>
          </a:p>
        </p:txBody>
      </p:sp>
      <p:pic>
        <p:nvPicPr>
          <p:cNvPr id="26" name="Picture 25" descr="A white logo with a car in a circle and arrow&#10;&#10;AI-generated content may be incorrect.">
            <a:extLst>
              <a:ext uri="{FF2B5EF4-FFF2-40B4-BE49-F238E27FC236}">
                <a16:creationId xmlns:a16="http://schemas.microsoft.com/office/drawing/2014/main" id="{854882B7-764F-AE58-1D27-A8B1F35D0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40" y="-446050"/>
            <a:ext cx="2169642" cy="2169642"/>
          </a:xfrm>
          <a:prstGeom prst="rect">
            <a:avLst/>
          </a:prstGeom>
        </p:spPr>
      </p:pic>
      <p:grpSp>
        <p:nvGrpSpPr>
          <p:cNvPr id="12" name="Group 12">
            <a:extLst>
              <a:ext uri="{FF2B5EF4-FFF2-40B4-BE49-F238E27FC236}">
                <a16:creationId xmlns:a16="http://schemas.microsoft.com/office/drawing/2014/main" id="{A1C26754-C49B-7BEA-E1D6-D4C133D50FD3}"/>
              </a:ext>
            </a:extLst>
          </p:cNvPr>
          <p:cNvGrpSpPr>
            <a:grpSpLocks noChangeAspect="1"/>
          </p:cNvGrpSpPr>
          <p:nvPr/>
        </p:nvGrpSpPr>
        <p:grpSpPr>
          <a:xfrm>
            <a:off x="5029200" y="952500"/>
            <a:ext cx="13051948" cy="7846443"/>
            <a:chOff x="0" y="0"/>
            <a:chExt cx="7981950" cy="4578350"/>
          </a:xfrm>
        </p:grpSpPr>
        <p:sp>
          <p:nvSpPr>
            <p:cNvPr id="13" name="Freeform 13">
              <a:extLst>
                <a:ext uri="{FF2B5EF4-FFF2-40B4-BE49-F238E27FC236}">
                  <a16:creationId xmlns:a16="http://schemas.microsoft.com/office/drawing/2014/main" id="{0251E479-9B37-15C6-097B-69249D55DA35}"/>
                </a:ext>
              </a:extLst>
            </p:cNvPr>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4" name="Freeform 14">
              <a:extLst>
                <a:ext uri="{FF2B5EF4-FFF2-40B4-BE49-F238E27FC236}">
                  <a16:creationId xmlns:a16="http://schemas.microsoft.com/office/drawing/2014/main" id="{7436A523-E64E-8F55-A053-04C57FA98FD5}"/>
                </a:ext>
              </a:extLst>
            </p:cNvPr>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5" name="Freeform 15">
              <a:extLst>
                <a:ext uri="{FF2B5EF4-FFF2-40B4-BE49-F238E27FC236}">
                  <a16:creationId xmlns:a16="http://schemas.microsoft.com/office/drawing/2014/main" id="{5C336119-F43C-8E11-8414-679B7B0B7210}"/>
                </a:ext>
              </a:extLst>
            </p:cNvPr>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6" name="Freeform 16">
              <a:extLst>
                <a:ext uri="{FF2B5EF4-FFF2-40B4-BE49-F238E27FC236}">
                  <a16:creationId xmlns:a16="http://schemas.microsoft.com/office/drawing/2014/main" id="{27A8D115-5BDC-DD12-64D1-71BBE8AE859F}"/>
                </a:ext>
              </a:extLst>
            </p:cNvPr>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grpSp>
      <p:pic>
        <p:nvPicPr>
          <p:cNvPr id="18" name="Picture 17" descr="A screenshot of a computer&#10;&#10;AI-generated content may be incorrect.">
            <a:extLst>
              <a:ext uri="{FF2B5EF4-FFF2-40B4-BE49-F238E27FC236}">
                <a16:creationId xmlns:a16="http://schemas.microsoft.com/office/drawing/2014/main" id="{525F6C6A-C1AF-4DDA-5D85-E9F687D5951E}"/>
              </a:ext>
            </a:extLst>
          </p:cNvPr>
          <p:cNvPicPr>
            <a:picLocks noChangeAspect="1"/>
          </p:cNvPicPr>
          <p:nvPr/>
        </p:nvPicPr>
        <p:blipFill>
          <a:blip r:embed="rId7">
            <a:extLst>
              <a:ext uri="{28A0092B-C50C-407E-A947-70E740481C1C}">
                <a14:useLocalDpi xmlns:a14="http://schemas.microsoft.com/office/drawing/2010/main" val="0"/>
              </a:ext>
            </a:extLst>
          </a:blip>
          <a:srcRect l="17359" t="21729" r="14861" b="9659"/>
          <a:stretch>
            <a:fillRect/>
          </a:stretch>
        </p:blipFill>
        <p:spPr>
          <a:xfrm>
            <a:off x="6618294" y="1409700"/>
            <a:ext cx="9917106" cy="6499975"/>
          </a:xfrm>
          <a:prstGeom prst="rect">
            <a:avLst/>
          </a:prstGeom>
        </p:spPr>
      </p:pic>
    </p:spTree>
    <p:extLst>
      <p:ext uri="{BB962C8B-B14F-4D97-AF65-F5344CB8AC3E}">
        <p14:creationId xmlns:p14="http://schemas.microsoft.com/office/powerpoint/2010/main" val="616906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1859341"/>
            <a:ext cx="1262323" cy="1262323"/>
            <a:chOff x="0" y="0"/>
            <a:chExt cx="332464" cy="332464"/>
          </a:xfrm>
        </p:grpSpPr>
        <p:sp>
          <p:nvSpPr>
            <p:cNvPr id="3" name="Freeform 3"/>
            <p:cNvSpPr/>
            <p:nvPr/>
          </p:nvSpPr>
          <p:spPr>
            <a:xfrm>
              <a:off x="0" y="0"/>
              <a:ext cx="332464" cy="332464"/>
            </a:xfrm>
            <a:custGeom>
              <a:avLst/>
              <a:gdLst/>
              <a:ahLst/>
              <a:cxnLst/>
              <a:rect l="l" t="t" r="r" b="b"/>
              <a:pathLst>
                <a:path w="332464" h="332464">
                  <a:moveTo>
                    <a:pt x="79730" y="0"/>
                  </a:moveTo>
                  <a:lnTo>
                    <a:pt x="252734" y="0"/>
                  </a:lnTo>
                  <a:cubicBezTo>
                    <a:pt x="273880" y="0"/>
                    <a:pt x="294159" y="8400"/>
                    <a:pt x="309111" y="23352"/>
                  </a:cubicBezTo>
                  <a:cubicBezTo>
                    <a:pt x="324064" y="38305"/>
                    <a:pt x="332464" y="58584"/>
                    <a:pt x="332464" y="79730"/>
                  </a:cubicBezTo>
                  <a:lnTo>
                    <a:pt x="332464" y="252734"/>
                  </a:lnTo>
                  <a:cubicBezTo>
                    <a:pt x="332464" y="296767"/>
                    <a:pt x="296767" y="332464"/>
                    <a:pt x="252734" y="332464"/>
                  </a:cubicBezTo>
                  <a:lnTo>
                    <a:pt x="79730" y="332464"/>
                  </a:lnTo>
                  <a:cubicBezTo>
                    <a:pt x="35696" y="332464"/>
                    <a:pt x="0" y="296767"/>
                    <a:pt x="0" y="252734"/>
                  </a:cubicBezTo>
                  <a:lnTo>
                    <a:pt x="0" y="79730"/>
                  </a:lnTo>
                  <a:cubicBezTo>
                    <a:pt x="0" y="35696"/>
                    <a:pt x="35696" y="0"/>
                    <a:pt x="79730" y="0"/>
                  </a:cubicBezTo>
                  <a:close/>
                </a:path>
              </a:pathLst>
            </a:custGeom>
            <a:gradFill rotWithShape="1">
              <a:gsLst>
                <a:gs pos="0">
                  <a:srgbClr val="1BBBCB">
                    <a:alpha val="100000"/>
                  </a:srgbClr>
                </a:gs>
                <a:gs pos="100000">
                  <a:srgbClr val="141C25">
                    <a:alpha val="100000"/>
                  </a:srgbClr>
                </a:gs>
              </a:gsLst>
              <a:lin ang="5400000"/>
            </a:gradFill>
          </p:spPr>
        </p:sp>
        <p:sp>
          <p:nvSpPr>
            <p:cNvPr id="4" name="TextBox 4"/>
            <p:cNvSpPr txBox="1"/>
            <p:nvPr/>
          </p:nvSpPr>
          <p:spPr>
            <a:xfrm>
              <a:off x="0" y="19050"/>
              <a:ext cx="332464" cy="313414"/>
            </a:xfrm>
            <a:prstGeom prst="rect">
              <a:avLst/>
            </a:prstGeom>
          </p:spPr>
          <p:txBody>
            <a:bodyPr lIns="50800" tIns="50800" rIns="50800" bIns="50800" rtlCol="0" anchor="ctr"/>
            <a:lstStyle/>
            <a:p>
              <a:pPr algn="ctr">
                <a:lnSpc>
                  <a:spcPts val="2750"/>
                </a:lnSpc>
              </a:pPr>
              <a:endParaRPr/>
            </a:p>
          </p:txBody>
        </p:sp>
      </p:grpSp>
      <p:grpSp>
        <p:nvGrpSpPr>
          <p:cNvPr id="5" name="Group 5"/>
          <p:cNvGrpSpPr/>
          <p:nvPr/>
        </p:nvGrpSpPr>
        <p:grpSpPr>
          <a:xfrm>
            <a:off x="9144000" y="4385308"/>
            <a:ext cx="1262323" cy="1262323"/>
            <a:chOff x="0" y="0"/>
            <a:chExt cx="332464" cy="332464"/>
          </a:xfrm>
        </p:grpSpPr>
        <p:sp>
          <p:nvSpPr>
            <p:cNvPr id="6" name="Freeform 6"/>
            <p:cNvSpPr/>
            <p:nvPr/>
          </p:nvSpPr>
          <p:spPr>
            <a:xfrm>
              <a:off x="0" y="0"/>
              <a:ext cx="332464" cy="332464"/>
            </a:xfrm>
            <a:custGeom>
              <a:avLst/>
              <a:gdLst/>
              <a:ahLst/>
              <a:cxnLst/>
              <a:rect l="l" t="t" r="r" b="b"/>
              <a:pathLst>
                <a:path w="332464" h="332464">
                  <a:moveTo>
                    <a:pt x="79730" y="0"/>
                  </a:moveTo>
                  <a:lnTo>
                    <a:pt x="252734" y="0"/>
                  </a:lnTo>
                  <a:cubicBezTo>
                    <a:pt x="273880" y="0"/>
                    <a:pt x="294159" y="8400"/>
                    <a:pt x="309111" y="23352"/>
                  </a:cubicBezTo>
                  <a:cubicBezTo>
                    <a:pt x="324064" y="38305"/>
                    <a:pt x="332464" y="58584"/>
                    <a:pt x="332464" y="79730"/>
                  </a:cubicBezTo>
                  <a:lnTo>
                    <a:pt x="332464" y="252734"/>
                  </a:lnTo>
                  <a:cubicBezTo>
                    <a:pt x="332464" y="296767"/>
                    <a:pt x="296767" y="332464"/>
                    <a:pt x="252734" y="332464"/>
                  </a:cubicBezTo>
                  <a:lnTo>
                    <a:pt x="79730" y="332464"/>
                  </a:lnTo>
                  <a:cubicBezTo>
                    <a:pt x="35696" y="332464"/>
                    <a:pt x="0" y="296767"/>
                    <a:pt x="0" y="252734"/>
                  </a:cubicBezTo>
                  <a:lnTo>
                    <a:pt x="0" y="79730"/>
                  </a:lnTo>
                  <a:cubicBezTo>
                    <a:pt x="0" y="35696"/>
                    <a:pt x="35696" y="0"/>
                    <a:pt x="79730" y="0"/>
                  </a:cubicBezTo>
                  <a:close/>
                </a:path>
              </a:pathLst>
            </a:custGeom>
            <a:gradFill rotWithShape="1">
              <a:gsLst>
                <a:gs pos="0">
                  <a:srgbClr val="1BBBCB">
                    <a:alpha val="100000"/>
                  </a:srgbClr>
                </a:gs>
                <a:gs pos="100000">
                  <a:srgbClr val="141C25">
                    <a:alpha val="100000"/>
                  </a:srgbClr>
                </a:gs>
              </a:gsLst>
              <a:lin ang="5400000"/>
            </a:gradFill>
          </p:spPr>
        </p:sp>
        <p:sp>
          <p:nvSpPr>
            <p:cNvPr id="7" name="TextBox 7"/>
            <p:cNvSpPr txBox="1"/>
            <p:nvPr/>
          </p:nvSpPr>
          <p:spPr>
            <a:xfrm>
              <a:off x="0" y="19050"/>
              <a:ext cx="332464" cy="313414"/>
            </a:xfrm>
            <a:prstGeom prst="rect">
              <a:avLst/>
            </a:prstGeom>
          </p:spPr>
          <p:txBody>
            <a:bodyPr lIns="50800" tIns="50800" rIns="50800" bIns="50800" rtlCol="0" anchor="ctr"/>
            <a:lstStyle/>
            <a:p>
              <a:pPr algn="ctr">
                <a:lnSpc>
                  <a:spcPts val="2750"/>
                </a:lnSpc>
              </a:pPr>
              <a:endParaRPr/>
            </a:p>
          </p:txBody>
        </p:sp>
      </p:grpSp>
      <p:grpSp>
        <p:nvGrpSpPr>
          <p:cNvPr id="8" name="Group 8"/>
          <p:cNvGrpSpPr/>
          <p:nvPr/>
        </p:nvGrpSpPr>
        <p:grpSpPr>
          <a:xfrm>
            <a:off x="9144000" y="6914456"/>
            <a:ext cx="1262323" cy="1262323"/>
            <a:chOff x="0" y="0"/>
            <a:chExt cx="332464" cy="332464"/>
          </a:xfrm>
        </p:grpSpPr>
        <p:sp>
          <p:nvSpPr>
            <p:cNvPr id="9" name="Freeform 9"/>
            <p:cNvSpPr/>
            <p:nvPr/>
          </p:nvSpPr>
          <p:spPr>
            <a:xfrm>
              <a:off x="0" y="0"/>
              <a:ext cx="332464" cy="332464"/>
            </a:xfrm>
            <a:custGeom>
              <a:avLst/>
              <a:gdLst/>
              <a:ahLst/>
              <a:cxnLst/>
              <a:rect l="l" t="t" r="r" b="b"/>
              <a:pathLst>
                <a:path w="332464" h="332464">
                  <a:moveTo>
                    <a:pt x="79730" y="0"/>
                  </a:moveTo>
                  <a:lnTo>
                    <a:pt x="252734" y="0"/>
                  </a:lnTo>
                  <a:cubicBezTo>
                    <a:pt x="273880" y="0"/>
                    <a:pt x="294159" y="8400"/>
                    <a:pt x="309111" y="23352"/>
                  </a:cubicBezTo>
                  <a:cubicBezTo>
                    <a:pt x="324064" y="38305"/>
                    <a:pt x="332464" y="58584"/>
                    <a:pt x="332464" y="79730"/>
                  </a:cubicBezTo>
                  <a:lnTo>
                    <a:pt x="332464" y="252734"/>
                  </a:lnTo>
                  <a:cubicBezTo>
                    <a:pt x="332464" y="296767"/>
                    <a:pt x="296767" y="332464"/>
                    <a:pt x="252734" y="332464"/>
                  </a:cubicBezTo>
                  <a:lnTo>
                    <a:pt x="79730" y="332464"/>
                  </a:lnTo>
                  <a:cubicBezTo>
                    <a:pt x="35696" y="332464"/>
                    <a:pt x="0" y="296767"/>
                    <a:pt x="0" y="252734"/>
                  </a:cubicBezTo>
                  <a:lnTo>
                    <a:pt x="0" y="79730"/>
                  </a:lnTo>
                  <a:cubicBezTo>
                    <a:pt x="0" y="35696"/>
                    <a:pt x="35696" y="0"/>
                    <a:pt x="79730" y="0"/>
                  </a:cubicBezTo>
                  <a:close/>
                </a:path>
              </a:pathLst>
            </a:custGeom>
            <a:gradFill rotWithShape="1">
              <a:gsLst>
                <a:gs pos="0">
                  <a:srgbClr val="1BBBCB">
                    <a:alpha val="100000"/>
                  </a:srgbClr>
                </a:gs>
                <a:gs pos="100000">
                  <a:srgbClr val="141C25">
                    <a:alpha val="100000"/>
                  </a:srgbClr>
                </a:gs>
              </a:gsLst>
              <a:lin ang="5400000"/>
            </a:gradFill>
          </p:spPr>
        </p:sp>
        <p:sp>
          <p:nvSpPr>
            <p:cNvPr id="10" name="TextBox 10"/>
            <p:cNvSpPr txBox="1"/>
            <p:nvPr/>
          </p:nvSpPr>
          <p:spPr>
            <a:xfrm>
              <a:off x="0" y="19050"/>
              <a:ext cx="332464" cy="313414"/>
            </a:xfrm>
            <a:prstGeom prst="rect">
              <a:avLst/>
            </a:prstGeom>
          </p:spPr>
          <p:txBody>
            <a:bodyPr lIns="50800" tIns="50800" rIns="50800" bIns="50800" rtlCol="0" anchor="ctr"/>
            <a:lstStyle/>
            <a:p>
              <a:pPr algn="ctr">
                <a:lnSpc>
                  <a:spcPts val="2750"/>
                </a:lnSpc>
              </a:pPr>
              <a:endParaRPr/>
            </a:p>
          </p:txBody>
        </p:sp>
      </p:grpSp>
      <p:grpSp>
        <p:nvGrpSpPr>
          <p:cNvPr id="14" name="Group 14"/>
          <p:cNvGrpSpPr/>
          <p:nvPr/>
        </p:nvGrpSpPr>
        <p:grpSpPr>
          <a:xfrm>
            <a:off x="1566667" y="4335826"/>
            <a:ext cx="6213124" cy="4435842"/>
            <a:chOff x="-36032" y="-7666"/>
            <a:chExt cx="962576" cy="687228"/>
          </a:xfrm>
        </p:grpSpPr>
        <p:sp>
          <p:nvSpPr>
            <p:cNvPr id="15" name="Freeform 15"/>
            <p:cNvSpPr/>
            <p:nvPr/>
          </p:nvSpPr>
          <p:spPr>
            <a:xfrm>
              <a:off x="-36032" y="-7666"/>
              <a:ext cx="962576" cy="687228"/>
            </a:xfrm>
            <a:custGeom>
              <a:avLst/>
              <a:gdLst/>
              <a:ahLst/>
              <a:cxnLst/>
              <a:rect l="l" t="t" r="r" b="b"/>
              <a:pathLst>
                <a:path w="962576" h="687228">
                  <a:moveTo>
                    <a:pt x="28659" y="0"/>
                  </a:moveTo>
                  <a:lnTo>
                    <a:pt x="933916" y="0"/>
                  </a:lnTo>
                  <a:cubicBezTo>
                    <a:pt x="941517" y="0"/>
                    <a:pt x="948807" y="3019"/>
                    <a:pt x="954181" y="8394"/>
                  </a:cubicBezTo>
                  <a:cubicBezTo>
                    <a:pt x="959556" y="13769"/>
                    <a:pt x="962576" y="21058"/>
                    <a:pt x="962576" y="28659"/>
                  </a:cubicBezTo>
                  <a:lnTo>
                    <a:pt x="962576" y="658569"/>
                  </a:lnTo>
                  <a:cubicBezTo>
                    <a:pt x="962576" y="666170"/>
                    <a:pt x="959556" y="673459"/>
                    <a:pt x="954181" y="678834"/>
                  </a:cubicBezTo>
                  <a:cubicBezTo>
                    <a:pt x="948807" y="684209"/>
                    <a:pt x="941517" y="687228"/>
                    <a:pt x="933916" y="687228"/>
                  </a:cubicBezTo>
                  <a:lnTo>
                    <a:pt x="28659" y="687228"/>
                  </a:lnTo>
                  <a:cubicBezTo>
                    <a:pt x="21058" y="687228"/>
                    <a:pt x="13769" y="684209"/>
                    <a:pt x="8394" y="678834"/>
                  </a:cubicBezTo>
                  <a:cubicBezTo>
                    <a:pt x="3019" y="673459"/>
                    <a:pt x="0" y="666170"/>
                    <a:pt x="0" y="658569"/>
                  </a:cubicBezTo>
                  <a:lnTo>
                    <a:pt x="0" y="28659"/>
                  </a:lnTo>
                  <a:cubicBezTo>
                    <a:pt x="0" y="21058"/>
                    <a:pt x="3019" y="13769"/>
                    <a:pt x="8394" y="8394"/>
                  </a:cubicBezTo>
                  <a:cubicBezTo>
                    <a:pt x="13769" y="3019"/>
                    <a:pt x="21058" y="0"/>
                    <a:pt x="28659" y="0"/>
                  </a:cubicBezTo>
                  <a:close/>
                </a:path>
              </a:pathLst>
            </a:custGeom>
            <a:blipFill>
              <a:blip r:embed="rId2"/>
              <a:stretch>
                <a:fillRect l="-3479" r="-3479"/>
              </a:stretch>
            </a:blipFill>
          </p:spPr>
          <p:txBody>
            <a:bodyPr/>
            <a:lstStyle/>
            <a:p>
              <a:endParaRPr lang="en-US"/>
            </a:p>
          </p:txBody>
        </p:sp>
      </p:grpSp>
      <p:sp>
        <p:nvSpPr>
          <p:cNvPr id="20" name="Freeform 20"/>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TextBox 22"/>
          <p:cNvSpPr txBox="1"/>
          <p:nvPr/>
        </p:nvSpPr>
        <p:spPr>
          <a:xfrm>
            <a:off x="1799242" y="1160377"/>
            <a:ext cx="6210672" cy="2769989"/>
          </a:xfrm>
          <a:prstGeom prst="rect">
            <a:avLst/>
          </a:prstGeom>
        </p:spPr>
        <p:txBody>
          <a:bodyPr lIns="0" tIns="0" rIns="0" bIns="0" rtlCol="0" anchor="t">
            <a:spAutoFit/>
          </a:bodyPr>
          <a:lstStyle/>
          <a:p>
            <a:pPr algn="l">
              <a:lnSpc>
                <a:spcPts val="7150"/>
              </a:lnSpc>
            </a:pPr>
            <a:r>
              <a:rPr lang="en-US" sz="6500" b="1" dirty="0">
                <a:solidFill>
                  <a:srgbClr val="FFFFFF"/>
                </a:solidFill>
                <a:latin typeface="Gotham Bold"/>
                <a:ea typeface="Gotham Bold"/>
                <a:cs typeface="Gotham Bold"/>
                <a:sym typeface="Gotham Bold"/>
              </a:rPr>
              <a:t>Real-World Applications in our system</a:t>
            </a:r>
          </a:p>
        </p:txBody>
      </p:sp>
      <p:sp>
        <p:nvSpPr>
          <p:cNvPr id="23" name="TextBox 23"/>
          <p:cNvSpPr txBox="1"/>
          <p:nvPr/>
        </p:nvSpPr>
        <p:spPr>
          <a:xfrm>
            <a:off x="10996290" y="1809859"/>
            <a:ext cx="1560028" cy="355600"/>
          </a:xfrm>
          <a:prstGeom prst="rect">
            <a:avLst/>
          </a:prstGeom>
        </p:spPr>
        <p:txBody>
          <a:bodyPr lIns="0" tIns="0" rIns="0" bIns="0" rtlCol="0" anchor="t">
            <a:spAutoFit/>
          </a:bodyPr>
          <a:lstStyle/>
          <a:p>
            <a:pPr algn="l">
              <a:lnSpc>
                <a:spcPts val="2750"/>
              </a:lnSpc>
            </a:pPr>
            <a:r>
              <a:rPr lang="en-US" sz="2500" b="1" dirty="0">
                <a:solidFill>
                  <a:srgbClr val="FFFFFF"/>
                </a:solidFill>
                <a:latin typeface="Inter Bold"/>
                <a:ea typeface="Inter Bold"/>
                <a:cs typeface="Inter Bold"/>
                <a:sym typeface="Inter Bold"/>
              </a:rPr>
              <a:t>Trips</a:t>
            </a:r>
          </a:p>
        </p:txBody>
      </p:sp>
      <p:sp>
        <p:nvSpPr>
          <p:cNvPr id="24" name="TextBox 24"/>
          <p:cNvSpPr txBox="1"/>
          <p:nvPr/>
        </p:nvSpPr>
        <p:spPr>
          <a:xfrm>
            <a:off x="10996290" y="4335826"/>
            <a:ext cx="2247091" cy="355600"/>
          </a:xfrm>
          <a:prstGeom prst="rect">
            <a:avLst/>
          </a:prstGeom>
        </p:spPr>
        <p:txBody>
          <a:bodyPr lIns="0" tIns="0" rIns="0" bIns="0" rtlCol="0" anchor="t">
            <a:spAutoFit/>
          </a:bodyPr>
          <a:lstStyle/>
          <a:p>
            <a:pPr algn="l">
              <a:lnSpc>
                <a:spcPts val="2750"/>
              </a:lnSpc>
            </a:pPr>
            <a:r>
              <a:rPr lang="en-US" sz="2500" b="1" dirty="0">
                <a:solidFill>
                  <a:srgbClr val="FFFFFF"/>
                </a:solidFill>
                <a:latin typeface="Inter Bold"/>
                <a:ea typeface="Inter Bold"/>
                <a:cs typeface="Inter Bold"/>
                <a:sym typeface="Inter Bold"/>
              </a:rPr>
              <a:t>Freight</a:t>
            </a:r>
          </a:p>
        </p:txBody>
      </p:sp>
      <p:sp>
        <p:nvSpPr>
          <p:cNvPr id="25" name="TextBox 25"/>
          <p:cNvSpPr txBox="1"/>
          <p:nvPr/>
        </p:nvSpPr>
        <p:spPr>
          <a:xfrm>
            <a:off x="10996290" y="6863683"/>
            <a:ext cx="1741898" cy="355600"/>
          </a:xfrm>
          <a:prstGeom prst="rect">
            <a:avLst/>
          </a:prstGeom>
        </p:spPr>
        <p:txBody>
          <a:bodyPr lIns="0" tIns="0" rIns="0" bIns="0" rtlCol="0" anchor="t">
            <a:spAutoFit/>
          </a:bodyPr>
          <a:lstStyle/>
          <a:p>
            <a:pPr algn="l">
              <a:lnSpc>
                <a:spcPts val="2750"/>
              </a:lnSpc>
            </a:pPr>
            <a:r>
              <a:rPr lang="en-US" sz="2500" b="1" dirty="0">
                <a:solidFill>
                  <a:srgbClr val="FFFFFF"/>
                </a:solidFill>
                <a:latin typeface="Inter Bold"/>
                <a:ea typeface="Inter Bold"/>
                <a:cs typeface="Inter Bold"/>
                <a:sym typeface="Inter Bold"/>
              </a:rPr>
              <a:t>Rent</a:t>
            </a:r>
          </a:p>
        </p:txBody>
      </p:sp>
      <p:sp>
        <p:nvSpPr>
          <p:cNvPr id="26" name="TextBox 26"/>
          <p:cNvSpPr txBox="1"/>
          <p:nvPr/>
        </p:nvSpPr>
        <p:spPr>
          <a:xfrm>
            <a:off x="10996290" y="2452402"/>
            <a:ext cx="5711186" cy="877163"/>
          </a:xfrm>
          <a:prstGeom prst="rect">
            <a:avLst/>
          </a:prstGeom>
        </p:spPr>
        <p:txBody>
          <a:bodyPr lIns="0" tIns="0" rIns="0" bIns="0" rtlCol="0" anchor="t">
            <a:spAutoFit/>
          </a:bodyPr>
          <a:lstStyle/>
          <a:p>
            <a:r>
              <a:rPr lang="en-US" sz="1900" dirty="0">
                <a:solidFill>
                  <a:schemeClr val="bg1"/>
                </a:solidFill>
                <a:latin typeface="Inter"/>
                <a:ea typeface="Inter"/>
              </a:rPr>
              <a:t>"Core ride-hailing service allowing passengers to book instant or scheduled trips with real-time tracking, dynamic pricing, and secure payments."</a:t>
            </a:r>
          </a:p>
        </p:txBody>
      </p:sp>
      <p:sp>
        <p:nvSpPr>
          <p:cNvPr id="27" name="TextBox 27"/>
          <p:cNvSpPr txBox="1"/>
          <p:nvPr/>
        </p:nvSpPr>
        <p:spPr>
          <a:xfrm>
            <a:off x="10996290" y="4864793"/>
            <a:ext cx="5711186" cy="1477328"/>
          </a:xfrm>
          <a:prstGeom prst="rect">
            <a:avLst/>
          </a:prstGeom>
        </p:spPr>
        <p:txBody>
          <a:bodyPr lIns="0" tIns="0" rIns="0" bIns="0" rtlCol="0" anchor="t">
            <a:spAutoFit/>
          </a:bodyPr>
          <a:lstStyle/>
          <a:p>
            <a:r>
              <a:rPr lang="en-US" sz="1900" dirty="0">
                <a:solidFill>
                  <a:schemeClr val="bg1"/>
                </a:solidFill>
                <a:latin typeface="Inter"/>
                <a:ea typeface="Inter"/>
              </a:rPr>
              <a:t>"On-demand freight transportation for goods and packages, enabling businesses and individuals to ship items efficiently with tracking and delivery confirmation."</a:t>
            </a:r>
          </a:p>
          <a:p>
            <a:endParaRPr lang="en-US" sz="2000" dirty="0">
              <a:solidFill>
                <a:schemeClr val="bg1"/>
              </a:solidFill>
              <a:effectLst/>
            </a:endParaRPr>
          </a:p>
        </p:txBody>
      </p:sp>
      <p:sp>
        <p:nvSpPr>
          <p:cNvPr id="28" name="TextBox 28"/>
          <p:cNvSpPr txBox="1"/>
          <p:nvPr/>
        </p:nvSpPr>
        <p:spPr>
          <a:xfrm>
            <a:off x="10996290" y="7506227"/>
            <a:ext cx="5711186" cy="877163"/>
          </a:xfrm>
          <a:prstGeom prst="rect">
            <a:avLst/>
          </a:prstGeom>
        </p:spPr>
        <p:txBody>
          <a:bodyPr lIns="0" tIns="0" rIns="0" bIns="0" rtlCol="0" anchor="t">
            <a:spAutoFit/>
          </a:bodyPr>
          <a:lstStyle/>
          <a:p>
            <a:r>
              <a:rPr lang="en-US" sz="1900" dirty="0">
                <a:solidFill>
                  <a:schemeClr val="bg1"/>
                </a:solidFill>
                <a:latin typeface="Inter"/>
                <a:ea typeface="Inter"/>
              </a:rPr>
              <a:t>"Car rental service offering short-term and long-term vehicle rentals directly through the app, with flexible pickup locations and seamless booking."</a:t>
            </a:r>
          </a:p>
        </p:txBody>
      </p:sp>
      <p:pic>
        <p:nvPicPr>
          <p:cNvPr id="11" name="Picture 10" descr="A white logo with a car in a circle and arrow&#10;&#10;AI-generated content may be incorrect.">
            <a:extLst>
              <a:ext uri="{FF2B5EF4-FFF2-40B4-BE49-F238E27FC236}">
                <a16:creationId xmlns:a16="http://schemas.microsoft.com/office/drawing/2014/main" id="{2D3EF6E1-2B21-E6F2-43FB-CD588AEAFB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40" y="-446050"/>
            <a:ext cx="2169642" cy="2169642"/>
          </a:xfrm>
          <a:prstGeom prst="rect">
            <a:avLst/>
          </a:prstGeom>
        </p:spPr>
      </p:pic>
      <p:pic>
        <p:nvPicPr>
          <p:cNvPr id="21" name="Graphic 20" descr="Car with solid fill">
            <a:extLst>
              <a:ext uri="{FF2B5EF4-FFF2-40B4-BE49-F238E27FC236}">
                <a16:creationId xmlns:a16="http://schemas.microsoft.com/office/drawing/2014/main" id="{3B06167A-EA87-E5F5-B572-7812484D35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17961" y="2016244"/>
            <a:ext cx="914400" cy="914400"/>
          </a:xfrm>
          <a:prstGeom prst="rect">
            <a:avLst/>
          </a:prstGeom>
        </p:spPr>
      </p:pic>
      <p:pic>
        <p:nvPicPr>
          <p:cNvPr id="30" name="Graphic 29" descr="Money with solid fill">
            <a:extLst>
              <a:ext uri="{FF2B5EF4-FFF2-40B4-BE49-F238E27FC236}">
                <a16:creationId xmlns:a16="http://schemas.microsoft.com/office/drawing/2014/main" id="{320A32FB-ED3E-E4CE-295F-9A545CAC7C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29707" y="6973128"/>
            <a:ext cx="914400" cy="914400"/>
          </a:xfrm>
          <a:prstGeom prst="rect">
            <a:avLst/>
          </a:prstGeom>
        </p:spPr>
      </p:pic>
      <p:pic>
        <p:nvPicPr>
          <p:cNvPr id="32" name="Graphic 31" descr="Truck with solid fill">
            <a:extLst>
              <a:ext uri="{FF2B5EF4-FFF2-40B4-BE49-F238E27FC236}">
                <a16:creationId xmlns:a16="http://schemas.microsoft.com/office/drawing/2014/main" id="{7EB34672-FBF8-DDC5-BCE6-30F7F31DD9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29707" y="4500273"/>
            <a:ext cx="914400" cy="914400"/>
          </a:xfrm>
          <a:prstGeom prst="rect">
            <a:avLst/>
          </a:prstGeom>
        </p:spPr>
      </p:pic>
      <p:pic>
        <p:nvPicPr>
          <p:cNvPr id="13" name="Picture 12" descr="A screenshot of a phone&#10;&#10;AI-generated content may be incorrect.">
            <a:extLst>
              <a:ext uri="{FF2B5EF4-FFF2-40B4-BE49-F238E27FC236}">
                <a16:creationId xmlns:a16="http://schemas.microsoft.com/office/drawing/2014/main" id="{F4542B7A-069E-EB6B-6A72-3B757015F70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70327" y="4345276"/>
            <a:ext cx="6639587" cy="4426392"/>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13CB2-2277-42DA-9138-6DF1ED721E1E}"/>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F7CC554F-5D5E-5B2A-8F48-5D73DC048D37}"/>
              </a:ext>
            </a:extLst>
          </p:cNvPr>
          <p:cNvGrpSpPr/>
          <p:nvPr/>
        </p:nvGrpSpPr>
        <p:grpSpPr>
          <a:xfrm rot="2198492">
            <a:off x="13951021" y="1603183"/>
            <a:ext cx="7751846" cy="13148679"/>
            <a:chOff x="0" y="0"/>
            <a:chExt cx="2041638" cy="3463027"/>
          </a:xfrm>
        </p:grpSpPr>
        <p:sp>
          <p:nvSpPr>
            <p:cNvPr id="7" name="Freeform 7">
              <a:extLst>
                <a:ext uri="{FF2B5EF4-FFF2-40B4-BE49-F238E27FC236}">
                  <a16:creationId xmlns:a16="http://schemas.microsoft.com/office/drawing/2014/main" id="{56523FC6-5AB4-E4EC-DC04-4BFBA1D7F4BE}"/>
                </a:ext>
              </a:extLst>
            </p:cNvPr>
            <p:cNvSpPr/>
            <p:nvPr/>
          </p:nvSpPr>
          <p:spPr>
            <a:xfrm>
              <a:off x="0" y="0"/>
              <a:ext cx="2041638" cy="3463027"/>
            </a:xfrm>
            <a:custGeom>
              <a:avLst/>
              <a:gdLst/>
              <a:ahLst/>
              <a:cxnLst/>
              <a:rect l="l" t="t" r="r" b="b"/>
              <a:pathLst>
                <a:path w="2041638" h="3463027">
                  <a:moveTo>
                    <a:pt x="0" y="0"/>
                  </a:moveTo>
                  <a:lnTo>
                    <a:pt x="2041638" y="0"/>
                  </a:lnTo>
                  <a:lnTo>
                    <a:pt x="2041638" y="3463027"/>
                  </a:lnTo>
                  <a:lnTo>
                    <a:pt x="0" y="3463027"/>
                  </a:lnTo>
                  <a:close/>
                </a:path>
              </a:pathLst>
            </a:custGeom>
            <a:gradFill rotWithShape="1">
              <a:gsLst>
                <a:gs pos="0">
                  <a:srgbClr val="1BBBCB">
                    <a:alpha val="100000"/>
                  </a:srgbClr>
                </a:gs>
                <a:gs pos="100000">
                  <a:srgbClr val="141C25">
                    <a:alpha val="100000"/>
                  </a:srgbClr>
                </a:gs>
              </a:gsLst>
              <a:lin ang="5400000"/>
            </a:gradFill>
          </p:spPr>
        </p:sp>
        <p:sp>
          <p:nvSpPr>
            <p:cNvPr id="8" name="TextBox 8">
              <a:extLst>
                <a:ext uri="{FF2B5EF4-FFF2-40B4-BE49-F238E27FC236}">
                  <a16:creationId xmlns:a16="http://schemas.microsoft.com/office/drawing/2014/main" id="{3F710E94-7520-51EE-97A5-0B226F52070F}"/>
                </a:ext>
              </a:extLst>
            </p:cNvPr>
            <p:cNvSpPr txBox="1"/>
            <p:nvPr/>
          </p:nvSpPr>
          <p:spPr>
            <a:xfrm>
              <a:off x="0" y="19050"/>
              <a:ext cx="2041638" cy="3443977"/>
            </a:xfrm>
            <a:prstGeom prst="rect">
              <a:avLst/>
            </a:prstGeom>
          </p:spPr>
          <p:txBody>
            <a:bodyPr lIns="50800" tIns="50800" rIns="50800" bIns="50800" rtlCol="0" anchor="ctr"/>
            <a:lstStyle/>
            <a:p>
              <a:pPr algn="ctr">
                <a:lnSpc>
                  <a:spcPts val="2750"/>
                </a:lnSpc>
              </a:pPr>
              <a:endParaRPr/>
            </a:p>
          </p:txBody>
        </p:sp>
      </p:grpSp>
      <p:grpSp>
        <p:nvGrpSpPr>
          <p:cNvPr id="9" name="Group 9">
            <a:extLst>
              <a:ext uri="{FF2B5EF4-FFF2-40B4-BE49-F238E27FC236}">
                <a16:creationId xmlns:a16="http://schemas.microsoft.com/office/drawing/2014/main" id="{0C693626-3F6A-FBAB-1046-38AFF9C0F445}"/>
              </a:ext>
            </a:extLst>
          </p:cNvPr>
          <p:cNvGrpSpPr/>
          <p:nvPr/>
        </p:nvGrpSpPr>
        <p:grpSpPr>
          <a:xfrm rot="2073452">
            <a:off x="11580485" y="-6173946"/>
            <a:ext cx="11979677" cy="11979677"/>
            <a:chOff x="0" y="0"/>
            <a:chExt cx="812800" cy="812800"/>
          </a:xfrm>
        </p:grpSpPr>
        <p:sp>
          <p:nvSpPr>
            <p:cNvPr id="10" name="Freeform 10">
              <a:extLst>
                <a:ext uri="{FF2B5EF4-FFF2-40B4-BE49-F238E27FC236}">
                  <a16:creationId xmlns:a16="http://schemas.microsoft.com/office/drawing/2014/main" id="{8F8786E0-7798-BE30-02BF-04B3F7EB05C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1" name="TextBox 11">
              <a:extLst>
                <a:ext uri="{FF2B5EF4-FFF2-40B4-BE49-F238E27FC236}">
                  <a16:creationId xmlns:a16="http://schemas.microsoft.com/office/drawing/2014/main" id="{C633B477-BD58-FF66-C324-5F6007CAC1E9}"/>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pic>
        <p:nvPicPr>
          <p:cNvPr id="25" name="Picture 24" descr="A screenshot of a computer&#10;&#10;AI-generated content may be incorrect.">
            <a:extLst>
              <a:ext uri="{FF2B5EF4-FFF2-40B4-BE49-F238E27FC236}">
                <a16:creationId xmlns:a16="http://schemas.microsoft.com/office/drawing/2014/main" id="{F1460587-5013-5CA9-3971-3D20BF3CD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8982" y="1309767"/>
            <a:ext cx="10363107" cy="6702337"/>
          </a:xfrm>
          <a:prstGeom prst="rect">
            <a:avLst/>
          </a:prstGeom>
        </p:spPr>
      </p:pic>
      <p:sp>
        <p:nvSpPr>
          <p:cNvPr id="19" name="Freeform 19">
            <a:extLst>
              <a:ext uri="{FF2B5EF4-FFF2-40B4-BE49-F238E27FC236}">
                <a16:creationId xmlns:a16="http://schemas.microsoft.com/office/drawing/2014/main" id="{FB4EE2B4-6EC8-D46A-8F1F-F04C72C5E7C9}"/>
              </a:ext>
            </a:extLst>
          </p:cNvPr>
          <p:cNvSpPr/>
          <p:nvPr/>
        </p:nvSpPr>
        <p:spPr>
          <a:xfrm>
            <a:off x="14704022" y="8177523"/>
            <a:ext cx="5770626" cy="5761762"/>
          </a:xfrm>
          <a:custGeom>
            <a:avLst/>
            <a:gdLst/>
            <a:ahLst/>
            <a:cxnLst/>
            <a:rect l="l" t="t" r="r" b="b"/>
            <a:pathLst>
              <a:path w="5770626" h="5761762">
                <a:moveTo>
                  <a:pt x="0" y="0"/>
                </a:moveTo>
                <a:lnTo>
                  <a:pt x="5770626" y="0"/>
                </a:lnTo>
                <a:lnTo>
                  <a:pt x="5770626" y="5761761"/>
                </a:lnTo>
                <a:lnTo>
                  <a:pt x="0" y="57617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a:extLst>
              <a:ext uri="{FF2B5EF4-FFF2-40B4-BE49-F238E27FC236}">
                <a16:creationId xmlns:a16="http://schemas.microsoft.com/office/drawing/2014/main" id="{DF8B960B-B129-A208-19C9-5DE7A016A247}"/>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TextBox 21">
            <a:extLst>
              <a:ext uri="{FF2B5EF4-FFF2-40B4-BE49-F238E27FC236}">
                <a16:creationId xmlns:a16="http://schemas.microsoft.com/office/drawing/2014/main" id="{D279F038-933D-87BB-227F-C8CCAAE0A406}"/>
              </a:ext>
            </a:extLst>
          </p:cNvPr>
          <p:cNvSpPr txBox="1"/>
          <p:nvPr/>
        </p:nvSpPr>
        <p:spPr>
          <a:xfrm>
            <a:off x="30076" y="1311944"/>
            <a:ext cx="11042815" cy="1763560"/>
          </a:xfrm>
          <a:prstGeom prst="rect">
            <a:avLst/>
          </a:prstGeom>
        </p:spPr>
        <p:txBody>
          <a:bodyPr wrap="square" lIns="0" tIns="0" rIns="0" bIns="0" rtlCol="0" anchor="t">
            <a:spAutoFit/>
          </a:bodyPr>
          <a:lstStyle/>
          <a:p>
            <a:pPr algn="l">
              <a:lnSpc>
                <a:spcPts val="7150"/>
              </a:lnSpc>
            </a:pPr>
            <a:r>
              <a:rPr lang="en-US" sz="4800" b="1" dirty="0">
                <a:solidFill>
                  <a:srgbClr val="FFFFFF"/>
                </a:solidFill>
                <a:latin typeface="Gotham Bold"/>
                <a:ea typeface="Gotham Bold"/>
                <a:cs typeface="Gotham Bold"/>
                <a:sym typeface="Gotham Bold"/>
              </a:rPr>
              <a:t>Data Visualization</a:t>
            </a:r>
          </a:p>
          <a:p>
            <a:pPr algn="l">
              <a:lnSpc>
                <a:spcPts val="7150"/>
              </a:lnSpc>
            </a:pPr>
            <a:r>
              <a:rPr lang="en-US" sz="4800" b="1" dirty="0">
                <a:solidFill>
                  <a:srgbClr val="FFFFFF"/>
                </a:solidFill>
                <a:latin typeface="Gotham Bold"/>
                <a:ea typeface="Gotham Bold"/>
                <a:cs typeface="Gotham Bold"/>
                <a:sym typeface="Gotham Bold"/>
              </a:rPr>
              <a:t>Rent Dashboard</a:t>
            </a:r>
          </a:p>
        </p:txBody>
      </p:sp>
      <p:sp>
        <p:nvSpPr>
          <p:cNvPr id="22" name="TextBox 22">
            <a:extLst>
              <a:ext uri="{FF2B5EF4-FFF2-40B4-BE49-F238E27FC236}">
                <a16:creationId xmlns:a16="http://schemas.microsoft.com/office/drawing/2014/main" id="{B23907EE-FE06-09A6-6B44-B645869AD809}"/>
              </a:ext>
            </a:extLst>
          </p:cNvPr>
          <p:cNvSpPr txBox="1"/>
          <p:nvPr/>
        </p:nvSpPr>
        <p:spPr>
          <a:xfrm>
            <a:off x="206852" y="4468188"/>
            <a:ext cx="5355748" cy="4001095"/>
          </a:xfrm>
          <a:prstGeom prst="rect">
            <a:avLst/>
          </a:prstGeom>
        </p:spPr>
        <p:txBody>
          <a:bodyPr wrap="square" lIns="0" tIns="0" rIns="0" bIns="0" rtlCol="0" anchor="t">
            <a:spAutoFit/>
          </a:bodyPr>
          <a:lstStyle/>
          <a:p>
            <a:r>
              <a:rPr lang="en-US" sz="2000" dirty="0">
                <a:solidFill>
                  <a:schemeClr val="bg1"/>
                </a:solidFill>
              </a:rPr>
              <a:t>This dashboard shows a strong customer base with 10K customers and 9K active users, generating an average customer value of $1.16K. Younger customers (18–24) deliver the highest profit per customer, while older groups (55+) represent the largest segment by count. Customer activity fluctuates monthly, peaking around spring and mid-year. Most trips are made via mobile devices, especially iPhone and Android. To improve performance, focus on engaging high-profit younger users while boosting retention and satisfaction among older customers and addressing complaints.</a:t>
            </a:r>
          </a:p>
        </p:txBody>
      </p:sp>
      <p:pic>
        <p:nvPicPr>
          <p:cNvPr id="26" name="Picture 25" descr="A white logo with a car in a circle and arrow&#10;&#10;AI-generated content may be incorrect.">
            <a:extLst>
              <a:ext uri="{FF2B5EF4-FFF2-40B4-BE49-F238E27FC236}">
                <a16:creationId xmlns:a16="http://schemas.microsoft.com/office/drawing/2014/main" id="{D4B9A4AC-01D8-32FE-0A19-A9DD635692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40" y="-446050"/>
            <a:ext cx="2169642" cy="2169642"/>
          </a:xfrm>
          <a:prstGeom prst="rect">
            <a:avLst/>
          </a:prstGeom>
        </p:spPr>
      </p:pic>
      <p:grpSp>
        <p:nvGrpSpPr>
          <p:cNvPr id="12" name="Group 12">
            <a:extLst>
              <a:ext uri="{FF2B5EF4-FFF2-40B4-BE49-F238E27FC236}">
                <a16:creationId xmlns:a16="http://schemas.microsoft.com/office/drawing/2014/main" id="{A1D37B23-4C4A-286E-9959-F94882A12445}"/>
              </a:ext>
            </a:extLst>
          </p:cNvPr>
          <p:cNvGrpSpPr>
            <a:grpSpLocks noChangeAspect="1"/>
          </p:cNvGrpSpPr>
          <p:nvPr/>
        </p:nvGrpSpPr>
        <p:grpSpPr>
          <a:xfrm>
            <a:off x="5029200" y="952500"/>
            <a:ext cx="13051948" cy="7846443"/>
            <a:chOff x="0" y="0"/>
            <a:chExt cx="7981950" cy="4578350"/>
          </a:xfrm>
        </p:grpSpPr>
        <p:sp>
          <p:nvSpPr>
            <p:cNvPr id="13" name="Freeform 13">
              <a:extLst>
                <a:ext uri="{FF2B5EF4-FFF2-40B4-BE49-F238E27FC236}">
                  <a16:creationId xmlns:a16="http://schemas.microsoft.com/office/drawing/2014/main" id="{6921BEA9-1D4B-1167-40E5-BED08A04613E}"/>
                </a:ext>
              </a:extLst>
            </p:cNvPr>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4" name="Freeform 14">
              <a:extLst>
                <a:ext uri="{FF2B5EF4-FFF2-40B4-BE49-F238E27FC236}">
                  <a16:creationId xmlns:a16="http://schemas.microsoft.com/office/drawing/2014/main" id="{C0F45CAC-0FF2-868A-09DC-5B623F6858B6}"/>
                </a:ext>
              </a:extLst>
            </p:cNvPr>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5" name="Freeform 15">
              <a:extLst>
                <a:ext uri="{FF2B5EF4-FFF2-40B4-BE49-F238E27FC236}">
                  <a16:creationId xmlns:a16="http://schemas.microsoft.com/office/drawing/2014/main" id="{FD30731E-74E9-ABAE-CADD-79CFA5B95B6C}"/>
                </a:ext>
              </a:extLst>
            </p:cNvPr>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6" name="Freeform 16">
              <a:extLst>
                <a:ext uri="{FF2B5EF4-FFF2-40B4-BE49-F238E27FC236}">
                  <a16:creationId xmlns:a16="http://schemas.microsoft.com/office/drawing/2014/main" id="{DB7EBB73-A95F-B9BF-82FB-09C6844DC397}"/>
                </a:ext>
              </a:extLst>
            </p:cNvPr>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grpSp>
    </p:spTree>
    <p:extLst>
      <p:ext uri="{BB962C8B-B14F-4D97-AF65-F5344CB8AC3E}">
        <p14:creationId xmlns:p14="http://schemas.microsoft.com/office/powerpoint/2010/main" val="648482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3697F-5A7A-2495-EEA6-09454B18F7C5}"/>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E10F6AF5-0148-F285-A7A5-091C1790C500}"/>
              </a:ext>
            </a:extLst>
          </p:cNvPr>
          <p:cNvGrpSpPr/>
          <p:nvPr/>
        </p:nvGrpSpPr>
        <p:grpSpPr>
          <a:xfrm rot="2198492">
            <a:off x="13951021" y="1603183"/>
            <a:ext cx="7751846" cy="13148679"/>
            <a:chOff x="0" y="0"/>
            <a:chExt cx="2041638" cy="3463027"/>
          </a:xfrm>
        </p:grpSpPr>
        <p:sp>
          <p:nvSpPr>
            <p:cNvPr id="7" name="Freeform 7">
              <a:extLst>
                <a:ext uri="{FF2B5EF4-FFF2-40B4-BE49-F238E27FC236}">
                  <a16:creationId xmlns:a16="http://schemas.microsoft.com/office/drawing/2014/main" id="{7A582FFD-CDBD-2DF2-F19A-93B78C40EC56}"/>
                </a:ext>
              </a:extLst>
            </p:cNvPr>
            <p:cNvSpPr/>
            <p:nvPr/>
          </p:nvSpPr>
          <p:spPr>
            <a:xfrm>
              <a:off x="0" y="0"/>
              <a:ext cx="2041638" cy="3463027"/>
            </a:xfrm>
            <a:custGeom>
              <a:avLst/>
              <a:gdLst/>
              <a:ahLst/>
              <a:cxnLst/>
              <a:rect l="l" t="t" r="r" b="b"/>
              <a:pathLst>
                <a:path w="2041638" h="3463027">
                  <a:moveTo>
                    <a:pt x="0" y="0"/>
                  </a:moveTo>
                  <a:lnTo>
                    <a:pt x="2041638" y="0"/>
                  </a:lnTo>
                  <a:lnTo>
                    <a:pt x="2041638" y="3463027"/>
                  </a:lnTo>
                  <a:lnTo>
                    <a:pt x="0" y="3463027"/>
                  </a:lnTo>
                  <a:close/>
                </a:path>
              </a:pathLst>
            </a:custGeom>
            <a:gradFill rotWithShape="1">
              <a:gsLst>
                <a:gs pos="0">
                  <a:srgbClr val="1BBBCB">
                    <a:alpha val="100000"/>
                  </a:srgbClr>
                </a:gs>
                <a:gs pos="100000">
                  <a:srgbClr val="141C25">
                    <a:alpha val="100000"/>
                  </a:srgbClr>
                </a:gs>
              </a:gsLst>
              <a:lin ang="5400000"/>
            </a:gradFill>
          </p:spPr>
        </p:sp>
        <p:sp>
          <p:nvSpPr>
            <p:cNvPr id="8" name="TextBox 8">
              <a:extLst>
                <a:ext uri="{FF2B5EF4-FFF2-40B4-BE49-F238E27FC236}">
                  <a16:creationId xmlns:a16="http://schemas.microsoft.com/office/drawing/2014/main" id="{4C05F919-2882-9AF2-62FB-5447A72CE2D7}"/>
                </a:ext>
              </a:extLst>
            </p:cNvPr>
            <p:cNvSpPr txBox="1"/>
            <p:nvPr/>
          </p:nvSpPr>
          <p:spPr>
            <a:xfrm>
              <a:off x="0" y="19050"/>
              <a:ext cx="2041638" cy="3443977"/>
            </a:xfrm>
            <a:prstGeom prst="rect">
              <a:avLst/>
            </a:prstGeom>
          </p:spPr>
          <p:txBody>
            <a:bodyPr lIns="50800" tIns="50800" rIns="50800" bIns="50800" rtlCol="0" anchor="ctr"/>
            <a:lstStyle/>
            <a:p>
              <a:pPr algn="ctr">
                <a:lnSpc>
                  <a:spcPts val="2750"/>
                </a:lnSpc>
              </a:pPr>
              <a:endParaRPr/>
            </a:p>
          </p:txBody>
        </p:sp>
      </p:grpSp>
      <p:grpSp>
        <p:nvGrpSpPr>
          <p:cNvPr id="9" name="Group 9">
            <a:extLst>
              <a:ext uri="{FF2B5EF4-FFF2-40B4-BE49-F238E27FC236}">
                <a16:creationId xmlns:a16="http://schemas.microsoft.com/office/drawing/2014/main" id="{1F663C0E-35E5-A878-9CB1-37D654B2FFE4}"/>
              </a:ext>
            </a:extLst>
          </p:cNvPr>
          <p:cNvGrpSpPr/>
          <p:nvPr/>
        </p:nvGrpSpPr>
        <p:grpSpPr>
          <a:xfrm rot="2073452">
            <a:off x="11580485" y="-6173946"/>
            <a:ext cx="11979677" cy="11979677"/>
            <a:chOff x="0" y="0"/>
            <a:chExt cx="812800" cy="812800"/>
          </a:xfrm>
        </p:grpSpPr>
        <p:sp>
          <p:nvSpPr>
            <p:cNvPr id="10" name="Freeform 10">
              <a:extLst>
                <a:ext uri="{FF2B5EF4-FFF2-40B4-BE49-F238E27FC236}">
                  <a16:creationId xmlns:a16="http://schemas.microsoft.com/office/drawing/2014/main" id="{5D0E5484-18D2-9C4D-1567-6CB8D446F48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1" name="TextBox 11">
              <a:extLst>
                <a:ext uri="{FF2B5EF4-FFF2-40B4-BE49-F238E27FC236}">
                  <a16:creationId xmlns:a16="http://schemas.microsoft.com/office/drawing/2014/main" id="{41182569-0B2D-9512-1DCE-E207509AEBD5}"/>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9" name="Freeform 19">
            <a:extLst>
              <a:ext uri="{FF2B5EF4-FFF2-40B4-BE49-F238E27FC236}">
                <a16:creationId xmlns:a16="http://schemas.microsoft.com/office/drawing/2014/main" id="{9A870C87-CF47-4831-C455-56BC090D5064}"/>
              </a:ext>
            </a:extLst>
          </p:cNvPr>
          <p:cNvSpPr/>
          <p:nvPr/>
        </p:nvSpPr>
        <p:spPr>
          <a:xfrm>
            <a:off x="14704022" y="8177523"/>
            <a:ext cx="5770626" cy="5761762"/>
          </a:xfrm>
          <a:custGeom>
            <a:avLst/>
            <a:gdLst/>
            <a:ahLst/>
            <a:cxnLst/>
            <a:rect l="l" t="t" r="r" b="b"/>
            <a:pathLst>
              <a:path w="5770626" h="5761762">
                <a:moveTo>
                  <a:pt x="0" y="0"/>
                </a:moveTo>
                <a:lnTo>
                  <a:pt x="5770626" y="0"/>
                </a:lnTo>
                <a:lnTo>
                  <a:pt x="5770626" y="5761761"/>
                </a:lnTo>
                <a:lnTo>
                  <a:pt x="0" y="57617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a:extLst>
              <a:ext uri="{FF2B5EF4-FFF2-40B4-BE49-F238E27FC236}">
                <a16:creationId xmlns:a16="http://schemas.microsoft.com/office/drawing/2014/main" id="{02BE41E1-19AF-3BDA-BAF2-DA056A9632A2}"/>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TextBox 21">
            <a:extLst>
              <a:ext uri="{FF2B5EF4-FFF2-40B4-BE49-F238E27FC236}">
                <a16:creationId xmlns:a16="http://schemas.microsoft.com/office/drawing/2014/main" id="{4AEB3D98-0D41-0209-4436-F70A356E53C9}"/>
              </a:ext>
            </a:extLst>
          </p:cNvPr>
          <p:cNvSpPr txBox="1"/>
          <p:nvPr/>
        </p:nvSpPr>
        <p:spPr>
          <a:xfrm>
            <a:off x="30076" y="1311944"/>
            <a:ext cx="11042815" cy="1763560"/>
          </a:xfrm>
          <a:prstGeom prst="rect">
            <a:avLst/>
          </a:prstGeom>
        </p:spPr>
        <p:txBody>
          <a:bodyPr wrap="square" lIns="0" tIns="0" rIns="0" bIns="0" rtlCol="0" anchor="t">
            <a:spAutoFit/>
          </a:bodyPr>
          <a:lstStyle/>
          <a:p>
            <a:pPr algn="l">
              <a:lnSpc>
                <a:spcPts val="7150"/>
              </a:lnSpc>
            </a:pPr>
            <a:r>
              <a:rPr lang="en-US" sz="4800" b="1" dirty="0">
                <a:solidFill>
                  <a:srgbClr val="FFFFFF"/>
                </a:solidFill>
                <a:latin typeface="Gotham Bold"/>
                <a:ea typeface="Gotham Bold"/>
                <a:cs typeface="Gotham Bold"/>
                <a:sym typeface="Gotham Bold"/>
              </a:rPr>
              <a:t>Data Visualization</a:t>
            </a:r>
          </a:p>
          <a:p>
            <a:pPr algn="l">
              <a:lnSpc>
                <a:spcPts val="7150"/>
              </a:lnSpc>
            </a:pPr>
            <a:r>
              <a:rPr lang="en-US" sz="4800" b="1" dirty="0">
                <a:solidFill>
                  <a:srgbClr val="FFFFFF"/>
                </a:solidFill>
                <a:latin typeface="Gotham Bold"/>
                <a:ea typeface="Gotham Bold"/>
                <a:cs typeface="Gotham Bold"/>
                <a:sym typeface="Gotham Bold"/>
              </a:rPr>
              <a:t>Rent Dashboard</a:t>
            </a:r>
          </a:p>
        </p:txBody>
      </p:sp>
      <p:sp>
        <p:nvSpPr>
          <p:cNvPr id="22" name="TextBox 22">
            <a:extLst>
              <a:ext uri="{FF2B5EF4-FFF2-40B4-BE49-F238E27FC236}">
                <a16:creationId xmlns:a16="http://schemas.microsoft.com/office/drawing/2014/main" id="{7BB2F7E2-3990-EFBB-4018-5EC9A2151673}"/>
              </a:ext>
            </a:extLst>
          </p:cNvPr>
          <p:cNvSpPr txBox="1"/>
          <p:nvPr/>
        </p:nvSpPr>
        <p:spPr>
          <a:xfrm>
            <a:off x="206852" y="4468188"/>
            <a:ext cx="4779180" cy="3693319"/>
          </a:xfrm>
          <a:prstGeom prst="rect">
            <a:avLst/>
          </a:prstGeom>
        </p:spPr>
        <p:txBody>
          <a:bodyPr wrap="square" lIns="0" tIns="0" rIns="0" bIns="0" rtlCol="0" anchor="t">
            <a:spAutoFit/>
          </a:bodyPr>
          <a:lstStyle/>
          <a:p>
            <a:r>
              <a:rPr lang="en-US" sz="2000" dirty="0">
                <a:solidFill>
                  <a:schemeClr val="bg1"/>
                </a:solidFill>
              </a:rPr>
              <a:t>The Rent Dashboard provides a comprehensive fleet management overview for </a:t>
            </a:r>
            <a:r>
              <a:rPr lang="en-US" sz="2000" dirty="0" err="1">
                <a:solidFill>
                  <a:schemeClr val="bg1"/>
                </a:solidFill>
              </a:rPr>
              <a:t>Rihla's</a:t>
            </a:r>
            <a:r>
              <a:rPr lang="en-US" sz="2000" dirty="0">
                <a:solidFill>
                  <a:schemeClr val="bg1"/>
                </a:solidFill>
              </a:rPr>
              <a:t> rental service, tracking 205 total vehicles, 71 maintenance cases, an average model year of 2019, and total maintenance cost of $71.3K. Key insights include Nissan Sunny as the most common model, predominant petrol fuel type (71.2%), 179 active vehicles versus 21 in maintenance, and top maintenance descriptions led by suspension repairs ($1,183) and worn cornet arm bushings ($1,192).</a:t>
            </a:r>
            <a:endParaRPr lang="en-US" sz="2000" dirty="0">
              <a:solidFill>
                <a:schemeClr val="bg1"/>
              </a:solidFill>
              <a:effectLst/>
            </a:endParaRPr>
          </a:p>
        </p:txBody>
      </p:sp>
      <p:pic>
        <p:nvPicPr>
          <p:cNvPr id="26" name="Picture 25" descr="A white logo with a car in a circle and arrow&#10;&#10;AI-generated content may be incorrect.">
            <a:extLst>
              <a:ext uri="{FF2B5EF4-FFF2-40B4-BE49-F238E27FC236}">
                <a16:creationId xmlns:a16="http://schemas.microsoft.com/office/drawing/2014/main" id="{C418B031-F67E-713D-BEDD-AE01DD4ED2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40" y="-446050"/>
            <a:ext cx="2169642" cy="2169642"/>
          </a:xfrm>
          <a:prstGeom prst="rect">
            <a:avLst/>
          </a:prstGeom>
        </p:spPr>
      </p:pic>
      <p:grpSp>
        <p:nvGrpSpPr>
          <p:cNvPr id="12" name="Group 12">
            <a:extLst>
              <a:ext uri="{FF2B5EF4-FFF2-40B4-BE49-F238E27FC236}">
                <a16:creationId xmlns:a16="http://schemas.microsoft.com/office/drawing/2014/main" id="{92F2BC3A-43FF-FBD2-BA14-D75392D6AC90}"/>
              </a:ext>
            </a:extLst>
          </p:cNvPr>
          <p:cNvGrpSpPr>
            <a:grpSpLocks noChangeAspect="1"/>
          </p:cNvGrpSpPr>
          <p:nvPr/>
        </p:nvGrpSpPr>
        <p:grpSpPr>
          <a:xfrm>
            <a:off x="5029200" y="952500"/>
            <a:ext cx="13051948" cy="7846443"/>
            <a:chOff x="0" y="0"/>
            <a:chExt cx="7981950" cy="4578350"/>
          </a:xfrm>
        </p:grpSpPr>
        <p:sp>
          <p:nvSpPr>
            <p:cNvPr id="13" name="Freeform 13">
              <a:extLst>
                <a:ext uri="{FF2B5EF4-FFF2-40B4-BE49-F238E27FC236}">
                  <a16:creationId xmlns:a16="http://schemas.microsoft.com/office/drawing/2014/main" id="{5FEF375A-028A-B968-0094-905E3161FBE4}"/>
                </a:ext>
              </a:extLst>
            </p:cNvPr>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4" name="Freeform 14">
              <a:extLst>
                <a:ext uri="{FF2B5EF4-FFF2-40B4-BE49-F238E27FC236}">
                  <a16:creationId xmlns:a16="http://schemas.microsoft.com/office/drawing/2014/main" id="{DA90B822-332C-D786-B159-EECF0EB7A664}"/>
                </a:ext>
              </a:extLst>
            </p:cNvPr>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5" name="Freeform 15">
              <a:extLst>
                <a:ext uri="{FF2B5EF4-FFF2-40B4-BE49-F238E27FC236}">
                  <a16:creationId xmlns:a16="http://schemas.microsoft.com/office/drawing/2014/main" id="{3C2E9088-11DA-F81D-6CE3-D1A357FE4B9C}"/>
                </a:ext>
              </a:extLst>
            </p:cNvPr>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6" name="Freeform 16">
              <a:extLst>
                <a:ext uri="{FF2B5EF4-FFF2-40B4-BE49-F238E27FC236}">
                  <a16:creationId xmlns:a16="http://schemas.microsoft.com/office/drawing/2014/main" id="{FD621987-8977-1318-CBDE-E0DADF46890C}"/>
                </a:ext>
              </a:extLst>
            </p:cNvPr>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grpSp>
      <p:pic>
        <p:nvPicPr>
          <p:cNvPr id="17" name="Picture 16" descr="A computer screen shot of a car&#10;&#10;AI-generated content may be incorrect.">
            <a:extLst>
              <a:ext uri="{FF2B5EF4-FFF2-40B4-BE49-F238E27FC236}">
                <a16:creationId xmlns:a16="http://schemas.microsoft.com/office/drawing/2014/main" id="{8F3812BA-1C8A-6B30-5CFF-F69B3E318F2E}"/>
              </a:ext>
            </a:extLst>
          </p:cNvPr>
          <p:cNvPicPr>
            <a:picLocks noChangeAspect="1"/>
          </p:cNvPicPr>
          <p:nvPr/>
        </p:nvPicPr>
        <p:blipFill>
          <a:blip r:embed="rId7">
            <a:extLst>
              <a:ext uri="{28A0092B-C50C-407E-A947-70E740481C1C}">
                <a14:useLocalDpi xmlns:a14="http://schemas.microsoft.com/office/drawing/2010/main" val="0"/>
              </a:ext>
            </a:extLst>
          </a:blip>
          <a:srcRect l="17119" t="22069" r="15091" b="10126"/>
          <a:stretch>
            <a:fillRect/>
          </a:stretch>
        </p:blipFill>
        <p:spPr>
          <a:xfrm>
            <a:off x="6534453" y="1421112"/>
            <a:ext cx="10077147" cy="6519117"/>
          </a:xfrm>
          <a:prstGeom prst="rect">
            <a:avLst/>
          </a:prstGeom>
        </p:spPr>
      </p:pic>
    </p:spTree>
    <p:extLst>
      <p:ext uri="{BB962C8B-B14F-4D97-AF65-F5344CB8AC3E}">
        <p14:creationId xmlns:p14="http://schemas.microsoft.com/office/powerpoint/2010/main" val="707296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29573-99FA-B135-3F39-1CB3ADC21645}"/>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335D0127-4570-866D-4B73-2300DA80D821}"/>
              </a:ext>
            </a:extLst>
          </p:cNvPr>
          <p:cNvGrpSpPr/>
          <p:nvPr/>
        </p:nvGrpSpPr>
        <p:grpSpPr>
          <a:xfrm rot="2198492">
            <a:off x="13951021" y="1603183"/>
            <a:ext cx="7751846" cy="13148679"/>
            <a:chOff x="0" y="0"/>
            <a:chExt cx="2041638" cy="3463027"/>
          </a:xfrm>
        </p:grpSpPr>
        <p:sp>
          <p:nvSpPr>
            <p:cNvPr id="7" name="Freeform 7">
              <a:extLst>
                <a:ext uri="{FF2B5EF4-FFF2-40B4-BE49-F238E27FC236}">
                  <a16:creationId xmlns:a16="http://schemas.microsoft.com/office/drawing/2014/main" id="{3AE4972D-B7E8-6189-8F31-59EEA8136AC0}"/>
                </a:ext>
              </a:extLst>
            </p:cNvPr>
            <p:cNvSpPr/>
            <p:nvPr/>
          </p:nvSpPr>
          <p:spPr>
            <a:xfrm>
              <a:off x="0" y="0"/>
              <a:ext cx="2041638" cy="3463027"/>
            </a:xfrm>
            <a:custGeom>
              <a:avLst/>
              <a:gdLst/>
              <a:ahLst/>
              <a:cxnLst/>
              <a:rect l="l" t="t" r="r" b="b"/>
              <a:pathLst>
                <a:path w="2041638" h="3463027">
                  <a:moveTo>
                    <a:pt x="0" y="0"/>
                  </a:moveTo>
                  <a:lnTo>
                    <a:pt x="2041638" y="0"/>
                  </a:lnTo>
                  <a:lnTo>
                    <a:pt x="2041638" y="3463027"/>
                  </a:lnTo>
                  <a:lnTo>
                    <a:pt x="0" y="3463027"/>
                  </a:lnTo>
                  <a:close/>
                </a:path>
              </a:pathLst>
            </a:custGeom>
            <a:gradFill rotWithShape="1">
              <a:gsLst>
                <a:gs pos="0">
                  <a:srgbClr val="1BBBCB">
                    <a:alpha val="100000"/>
                  </a:srgbClr>
                </a:gs>
                <a:gs pos="100000">
                  <a:srgbClr val="141C25">
                    <a:alpha val="100000"/>
                  </a:srgbClr>
                </a:gs>
              </a:gsLst>
              <a:lin ang="5400000"/>
            </a:gradFill>
          </p:spPr>
        </p:sp>
        <p:sp>
          <p:nvSpPr>
            <p:cNvPr id="8" name="TextBox 8">
              <a:extLst>
                <a:ext uri="{FF2B5EF4-FFF2-40B4-BE49-F238E27FC236}">
                  <a16:creationId xmlns:a16="http://schemas.microsoft.com/office/drawing/2014/main" id="{748D240A-0C9D-D113-F3B7-4D04A4975BA3}"/>
                </a:ext>
              </a:extLst>
            </p:cNvPr>
            <p:cNvSpPr txBox="1"/>
            <p:nvPr/>
          </p:nvSpPr>
          <p:spPr>
            <a:xfrm>
              <a:off x="0" y="19050"/>
              <a:ext cx="2041638" cy="3443977"/>
            </a:xfrm>
            <a:prstGeom prst="rect">
              <a:avLst/>
            </a:prstGeom>
          </p:spPr>
          <p:txBody>
            <a:bodyPr lIns="50800" tIns="50800" rIns="50800" bIns="50800" rtlCol="0" anchor="ctr"/>
            <a:lstStyle/>
            <a:p>
              <a:pPr algn="ctr">
                <a:lnSpc>
                  <a:spcPts val="2750"/>
                </a:lnSpc>
              </a:pPr>
              <a:endParaRPr/>
            </a:p>
          </p:txBody>
        </p:sp>
      </p:grpSp>
      <p:grpSp>
        <p:nvGrpSpPr>
          <p:cNvPr id="9" name="Group 9">
            <a:extLst>
              <a:ext uri="{FF2B5EF4-FFF2-40B4-BE49-F238E27FC236}">
                <a16:creationId xmlns:a16="http://schemas.microsoft.com/office/drawing/2014/main" id="{91E7BB40-5516-8872-7BAF-61AD488644B0}"/>
              </a:ext>
            </a:extLst>
          </p:cNvPr>
          <p:cNvGrpSpPr/>
          <p:nvPr/>
        </p:nvGrpSpPr>
        <p:grpSpPr>
          <a:xfrm rot="2073452">
            <a:off x="11580485" y="-6173946"/>
            <a:ext cx="11979677" cy="11979677"/>
            <a:chOff x="0" y="0"/>
            <a:chExt cx="812800" cy="812800"/>
          </a:xfrm>
        </p:grpSpPr>
        <p:sp>
          <p:nvSpPr>
            <p:cNvPr id="10" name="Freeform 10">
              <a:extLst>
                <a:ext uri="{FF2B5EF4-FFF2-40B4-BE49-F238E27FC236}">
                  <a16:creationId xmlns:a16="http://schemas.microsoft.com/office/drawing/2014/main" id="{18497AA2-4D33-83D3-2EE7-6E889ED0383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1" name="TextBox 11">
              <a:extLst>
                <a:ext uri="{FF2B5EF4-FFF2-40B4-BE49-F238E27FC236}">
                  <a16:creationId xmlns:a16="http://schemas.microsoft.com/office/drawing/2014/main" id="{83A01FF5-8B30-33CB-D3E6-9B1E54285B04}"/>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pic>
        <p:nvPicPr>
          <p:cNvPr id="3" name="Picture 2" descr="A screenshot of a computer">
            <a:extLst>
              <a:ext uri="{FF2B5EF4-FFF2-40B4-BE49-F238E27FC236}">
                <a16:creationId xmlns:a16="http://schemas.microsoft.com/office/drawing/2014/main" id="{53A41578-C102-85B8-C06F-162EF34F9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0887" y="1223033"/>
            <a:ext cx="10113562" cy="6789072"/>
          </a:xfrm>
          <a:prstGeom prst="rect">
            <a:avLst/>
          </a:prstGeom>
        </p:spPr>
      </p:pic>
      <p:sp>
        <p:nvSpPr>
          <p:cNvPr id="19" name="Freeform 19">
            <a:extLst>
              <a:ext uri="{FF2B5EF4-FFF2-40B4-BE49-F238E27FC236}">
                <a16:creationId xmlns:a16="http://schemas.microsoft.com/office/drawing/2014/main" id="{013A97CB-666D-7AB6-24FB-74C1CE90058E}"/>
              </a:ext>
            </a:extLst>
          </p:cNvPr>
          <p:cNvSpPr/>
          <p:nvPr/>
        </p:nvSpPr>
        <p:spPr>
          <a:xfrm>
            <a:off x="14704022" y="8177523"/>
            <a:ext cx="5770626" cy="5761762"/>
          </a:xfrm>
          <a:custGeom>
            <a:avLst/>
            <a:gdLst/>
            <a:ahLst/>
            <a:cxnLst/>
            <a:rect l="l" t="t" r="r" b="b"/>
            <a:pathLst>
              <a:path w="5770626" h="5761762">
                <a:moveTo>
                  <a:pt x="0" y="0"/>
                </a:moveTo>
                <a:lnTo>
                  <a:pt x="5770626" y="0"/>
                </a:lnTo>
                <a:lnTo>
                  <a:pt x="5770626" y="5761761"/>
                </a:lnTo>
                <a:lnTo>
                  <a:pt x="0" y="57617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a:extLst>
              <a:ext uri="{FF2B5EF4-FFF2-40B4-BE49-F238E27FC236}">
                <a16:creationId xmlns:a16="http://schemas.microsoft.com/office/drawing/2014/main" id="{3AF8B307-BB9F-0BEF-A4AA-0EF9FB4F3C56}"/>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TextBox 21">
            <a:extLst>
              <a:ext uri="{FF2B5EF4-FFF2-40B4-BE49-F238E27FC236}">
                <a16:creationId xmlns:a16="http://schemas.microsoft.com/office/drawing/2014/main" id="{54519C5C-0EC3-2260-159C-DD5B37B31A68}"/>
              </a:ext>
            </a:extLst>
          </p:cNvPr>
          <p:cNvSpPr txBox="1"/>
          <p:nvPr/>
        </p:nvSpPr>
        <p:spPr>
          <a:xfrm>
            <a:off x="30076" y="1311944"/>
            <a:ext cx="11042815" cy="1763560"/>
          </a:xfrm>
          <a:prstGeom prst="rect">
            <a:avLst/>
          </a:prstGeom>
        </p:spPr>
        <p:txBody>
          <a:bodyPr wrap="square" lIns="0" tIns="0" rIns="0" bIns="0" rtlCol="0" anchor="t">
            <a:spAutoFit/>
          </a:bodyPr>
          <a:lstStyle/>
          <a:p>
            <a:pPr algn="l">
              <a:lnSpc>
                <a:spcPts val="7150"/>
              </a:lnSpc>
            </a:pPr>
            <a:r>
              <a:rPr lang="en-US" sz="4800" b="1" dirty="0">
                <a:solidFill>
                  <a:srgbClr val="FFFFFF"/>
                </a:solidFill>
                <a:latin typeface="Gotham Bold"/>
                <a:ea typeface="Gotham Bold"/>
                <a:cs typeface="Gotham Bold"/>
                <a:sym typeface="Gotham Bold"/>
              </a:rPr>
              <a:t>Data Visualization</a:t>
            </a:r>
          </a:p>
          <a:p>
            <a:pPr algn="l">
              <a:lnSpc>
                <a:spcPts val="7150"/>
              </a:lnSpc>
            </a:pPr>
            <a:r>
              <a:rPr lang="en-US" sz="4800" b="1" dirty="0">
                <a:solidFill>
                  <a:srgbClr val="FFFFFF"/>
                </a:solidFill>
                <a:latin typeface="Gotham Bold"/>
                <a:ea typeface="Gotham Bold"/>
                <a:cs typeface="Gotham Bold"/>
                <a:sym typeface="Gotham Bold"/>
              </a:rPr>
              <a:t>Rent Dashboard</a:t>
            </a:r>
          </a:p>
        </p:txBody>
      </p:sp>
      <p:sp>
        <p:nvSpPr>
          <p:cNvPr id="22" name="TextBox 22">
            <a:extLst>
              <a:ext uri="{FF2B5EF4-FFF2-40B4-BE49-F238E27FC236}">
                <a16:creationId xmlns:a16="http://schemas.microsoft.com/office/drawing/2014/main" id="{0935DD4A-221F-66AA-7BE3-95B74DE857B7}"/>
              </a:ext>
            </a:extLst>
          </p:cNvPr>
          <p:cNvSpPr txBox="1"/>
          <p:nvPr/>
        </p:nvSpPr>
        <p:spPr>
          <a:xfrm>
            <a:off x="206852" y="4468188"/>
            <a:ext cx="4690139" cy="4308872"/>
          </a:xfrm>
          <a:prstGeom prst="rect">
            <a:avLst/>
          </a:prstGeom>
        </p:spPr>
        <p:txBody>
          <a:bodyPr wrap="square" lIns="0" tIns="0" rIns="0" bIns="0" rtlCol="0" anchor="t">
            <a:spAutoFit/>
          </a:bodyPr>
          <a:lstStyle/>
          <a:p>
            <a:r>
              <a:rPr lang="en-US" sz="2000" dirty="0">
                <a:solidFill>
                  <a:schemeClr val="bg1"/>
                </a:solidFill>
              </a:rPr>
              <a:t>This dashboard presents an overview of trip analytics for a ride service. It shows key metrics such as 20K total trips, a profit of $1.21M, and average profit per trip of $60.7. The most common service type is Standard, with 14K trips. Payment methods are split with 45% mobile, 33% cash, and 21.85% card. A recommendation would be to focus on optimizing mobile payment options, as they dominate, and explore ways to reduce trip cancellations (currently at 6.22%). Additionally, investing in premium services could drive higher profits based on demand patterns.</a:t>
            </a:r>
          </a:p>
        </p:txBody>
      </p:sp>
      <p:pic>
        <p:nvPicPr>
          <p:cNvPr id="26" name="Picture 25" descr="A white logo with a car in a circle and arrow&#10;&#10;AI-generated content may be incorrect.">
            <a:extLst>
              <a:ext uri="{FF2B5EF4-FFF2-40B4-BE49-F238E27FC236}">
                <a16:creationId xmlns:a16="http://schemas.microsoft.com/office/drawing/2014/main" id="{16D6D759-D5FE-4A96-2FB3-94E949C2EDD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40" y="-446050"/>
            <a:ext cx="2169642" cy="2169642"/>
          </a:xfrm>
          <a:prstGeom prst="rect">
            <a:avLst/>
          </a:prstGeom>
        </p:spPr>
      </p:pic>
      <p:grpSp>
        <p:nvGrpSpPr>
          <p:cNvPr id="12" name="Group 12">
            <a:extLst>
              <a:ext uri="{FF2B5EF4-FFF2-40B4-BE49-F238E27FC236}">
                <a16:creationId xmlns:a16="http://schemas.microsoft.com/office/drawing/2014/main" id="{7D921D12-3A24-5E4D-1837-520F86A9A40F}"/>
              </a:ext>
            </a:extLst>
          </p:cNvPr>
          <p:cNvGrpSpPr>
            <a:grpSpLocks noChangeAspect="1"/>
          </p:cNvGrpSpPr>
          <p:nvPr/>
        </p:nvGrpSpPr>
        <p:grpSpPr>
          <a:xfrm>
            <a:off x="5029200" y="952500"/>
            <a:ext cx="13051948" cy="7846443"/>
            <a:chOff x="0" y="0"/>
            <a:chExt cx="7981950" cy="4578350"/>
          </a:xfrm>
        </p:grpSpPr>
        <p:sp>
          <p:nvSpPr>
            <p:cNvPr id="13" name="Freeform 13">
              <a:extLst>
                <a:ext uri="{FF2B5EF4-FFF2-40B4-BE49-F238E27FC236}">
                  <a16:creationId xmlns:a16="http://schemas.microsoft.com/office/drawing/2014/main" id="{C2FDF732-79D3-F5FB-AE72-63F6E9565309}"/>
                </a:ext>
              </a:extLst>
            </p:cNvPr>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4" name="Freeform 14">
              <a:extLst>
                <a:ext uri="{FF2B5EF4-FFF2-40B4-BE49-F238E27FC236}">
                  <a16:creationId xmlns:a16="http://schemas.microsoft.com/office/drawing/2014/main" id="{81B3A5AD-E0B7-196E-CE8E-760272F65278}"/>
                </a:ext>
              </a:extLst>
            </p:cNvPr>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5" name="Freeform 15">
              <a:extLst>
                <a:ext uri="{FF2B5EF4-FFF2-40B4-BE49-F238E27FC236}">
                  <a16:creationId xmlns:a16="http://schemas.microsoft.com/office/drawing/2014/main" id="{3A02076C-D608-6A23-273C-DCFC74DBF5E1}"/>
                </a:ext>
              </a:extLst>
            </p:cNvPr>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6" name="Freeform 16">
              <a:extLst>
                <a:ext uri="{FF2B5EF4-FFF2-40B4-BE49-F238E27FC236}">
                  <a16:creationId xmlns:a16="http://schemas.microsoft.com/office/drawing/2014/main" id="{A615331F-4C2E-1FC5-D26C-B1F5226918EF}"/>
                </a:ext>
              </a:extLst>
            </p:cNvPr>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grpSp>
    </p:spTree>
    <p:extLst>
      <p:ext uri="{BB962C8B-B14F-4D97-AF65-F5344CB8AC3E}">
        <p14:creationId xmlns:p14="http://schemas.microsoft.com/office/powerpoint/2010/main" val="2910973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A39B5-3F2B-BAF9-EA75-58CDCA752EA8}"/>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ED0168A3-D702-2ECA-8904-988CC4969DCE}"/>
              </a:ext>
            </a:extLst>
          </p:cNvPr>
          <p:cNvGrpSpPr/>
          <p:nvPr/>
        </p:nvGrpSpPr>
        <p:grpSpPr>
          <a:xfrm rot="2198492">
            <a:off x="13951021" y="1603183"/>
            <a:ext cx="7751846" cy="13148679"/>
            <a:chOff x="0" y="0"/>
            <a:chExt cx="2041638" cy="3463027"/>
          </a:xfrm>
        </p:grpSpPr>
        <p:sp>
          <p:nvSpPr>
            <p:cNvPr id="7" name="Freeform 7">
              <a:extLst>
                <a:ext uri="{FF2B5EF4-FFF2-40B4-BE49-F238E27FC236}">
                  <a16:creationId xmlns:a16="http://schemas.microsoft.com/office/drawing/2014/main" id="{BC24140C-DF49-7AFD-F874-0612C1E64FA4}"/>
                </a:ext>
              </a:extLst>
            </p:cNvPr>
            <p:cNvSpPr/>
            <p:nvPr/>
          </p:nvSpPr>
          <p:spPr>
            <a:xfrm>
              <a:off x="0" y="0"/>
              <a:ext cx="2041638" cy="3463027"/>
            </a:xfrm>
            <a:custGeom>
              <a:avLst/>
              <a:gdLst/>
              <a:ahLst/>
              <a:cxnLst/>
              <a:rect l="l" t="t" r="r" b="b"/>
              <a:pathLst>
                <a:path w="2041638" h="3463027">
                  <a:moveTo>
                    <a:pt x="0" y="0"/>
                  </a:moveTo>
                  <a:lnTo>
                    <a:pt x="2041638" y="0"/>
                  </a:lnTo>
                  <a:lnTo>
                    <a:pt x="2041638" y="3463027"/>
                  </a:lnTo>
                  <a:lnTo>
                    <a:pt x="0" y="3463027"/>
                  </a:lnTo>
                  <a:close/>
                </a:path>
              </a:pathLst>
            </a:custGeom>
            <a:gradFill rotWithShape="1">
              <a:gsLst>
                <a:gs pos="0">
                  <a:srgbClr val="1BBBCB">
                    <a:alpha val="100000"/>
                  </a:srgbClr>
                </a:gs>
                <a:gs pos="100000">
                  <a:srgbClr val="141C25">
                    <a:alpha val="100000"/>
                  </a:srgbClr>
                </a:gs>
              </a:gsLst>
              <a:lin ang="5400000"/>
            </a:gradFill>
          </p:spPr>
        </p:sp>
        <p:sp>
          <p:nvSpPr>
            <p:cNvPr id="8" name="TextBox 8">
              <a:extLst>
                <a:ext uri="{FF2B5EF4-FFF2-40B4-BE49-F238E27FC236}">
                  <a16:creationId xmlns:a16="http://schemas.microsoft.com/office/drawing/2014/main" id="{EFB16AB1-7C44-DB7B-BEDD-F6D6CC8815CC}"/>
                </a:ext>
              </a:extLst>
            </p:cNvPr>
            <p:cNvSpPr txBox="1"/>
            <p:nvPr/>
          </p:nvSpPr>
          <p:spPr>
            <a:xfrm>
              <a:off x="0" y="19050"/>
              <a:ext cx="2041638" cy="3443977"/>
            </a:xfrm>
            <a:prstGeom prst="rect">
              <a:avLst/>
            </a:prstGeom>
          </p:spPr>
          <p:txBody>
            <a:bodyPr lIns="50800" tIns="50800" rIns="50800" bIns="50800" rtlCol="0" anchor="ctr"/>
            <a:lstStyle/>
            <a:p>
              <a:pPr algn="ctr">
                <a:lnSpc>
                  <a:spcPts val="2750"/>
                </a:lnSpc>
              </a:pPr>
              <a:endParaRPr/>
            </a:p>
          </p:txBody>
        </p:sp>
      </p:grpSp>
      <p:grpSp>
        <p:nvGrpSpPr>
          <p:cNvPr id="9" name="Group 9">
            <a:extLst>
              <a:ext uri="{FF2B5EF4-FFF2-40B4-BE49-F238E27FC236}">
                <a16:creationId xmlns:a16="http://schemas.microsoft.com/office/drawing/2014/main" id="{E5CC7277-F0E6-459C-EB64-FB51371AFF7F}"/>
              </a:ext>
            </a:extLst>
          </p:cNvPr>
          <p:cNvGrpSpPr/>
          <p:nvPr/>
        </p:nvGrpSpPr>
        <p:grpSpPr>
          <a:xfrm rot="2073452">
            <a:off x="11580485" y="-6173946"/>
            <a:ext cx="11979677" cy="11979677"/>
            <a:chOff x="0" y="0"/>
            <a:chExt cx="812800" cy="812800"/>
          </a:xfrm>
        </p:grpSpPr>
        <p:sp>
          <p:nvSpPr>
            <p:cNvPr id="10" name="Freeform 10">
              <a:extLst>
                <a:ext uri="{FF2B5EF4-FFF2-40B4-BE49-F238E27FC236}">
                  <a16:creationId xmlns:a16="http://schemas.microsoft.com/office/drawing/2014/main" id="{E3701BDF-7469-C25C-EE52-43FDC37629B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1" name="TextBox 11">
              <a:extLst>
                <a:ext uri="{FF2B5EF4-FFF2-40B4-BE49-F238E27FC236}">
                  <a16:creationId xmlns:a16="http://schemas.microsoft.com/office/drawing/2014/main" id="{2D1D4315-A3C9-811D-360A-5B84CDEB512E}"/>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pic>
        <p:nvPicPr>
          <p:cNvPr id="3" name="Picture 2" descr="A screenshot of a computer">
            <a:extLst>
              <a:ext uri="{FF2B5EF4-FFF2-40B4-BE49-F238E27FC236}">
                <a16:creationId xmlns:a16="http://schemas.microsoft.com/office/drawing/2014/main" id="{FF20FECD-1F95-99E2-B791-62C750942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3094" y="1165875"/>
            <a:ext cx="10294706" cy="6846230"/>
          </a:xfrm>
          <a:prstGeom prst="rect">
            <a:avLst/>
          </a:prstGeom>
        </p:spPr>
      </p:pic>
      <p:sp>
        <p:nvSpPr>
          <p:cNvPr id="19" name="Freeform 19">
            <a:extLst>
              <a:ext uri="{FF2B5EF4-FFF2-40B4-BE49-F238E27FC236}">
                <a16:creationId xmlns:a16="http://schemas.microsoft.com/office/drawing/2014/main" id="{4E4507E9-3908-9DCC-878D-C5509B52BCA6}"/>
              </a:ext>
            </a:extLst>
          </p:cNvPr>
          <p:cNvSpPr/>
          <p:nvPr/>
        </p:nvSpPr>
        <p:spPr>
          <a:xfrm>
            <a:off x="14704022" y="8177523"/>
            <a:ext cx="5770626" cy="5761762"/>
          </a:xfrm>
          <a:custGeom>
            <a:avLst/>
            <a:gdLst/>
            <a:ahLst/>
            <a:cxnLst/>
            <a:rect l="l" t="t" r="r" b="b"/>
            <a:pathLst>
              <a:path w="5770626" h="5761762">
                <a:moveTo>
                  <a:pt x="0" y="0"/>
                </a:moveTo>
                <a:lnTo>
                  <a:pt x="5770626" y="0"/>
                </a:lnTo>
                <a:lnTo>
                  <a:pt x="5770626" y="5761761"/>
                </a:lnTo>
                <a:lnTo>
                  <a:pt x="0" y="57617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a:extLst>
              <a:ext uri="{FF2B5EF4-FFF2-40B4-BE49-F238E27FC236}">
                <a16:creationId xmlns:a16="http://schemas.microsoft.com/office/drawing/2014/main" id="{95F3F709-38F1-60D0-25A6-58719098AC87}"/>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TextBox 21">
            <a:extLst>
              <a:ext uri="{FF2B5EF4-FFF2-40B4-BE49-F238E27FC236}">
                <a16:creationId xmlns:a16="http://schemas.microsoft.com/office/drawing/2014/main" id="{F1BD9ADF-2851-1C31-AA17-595475293779}"/>
              </a:ext>
            </a:extLst>
          </p:cNvPr>
          <p:cNvSpPr txBox="1"/>
          <p:nvPr/>
        </p:nvSpPr>
        <p:spPr>
          <a:xfrm>
            <a:off x="30076" y="1311944"/>
            <a:ext cx="11042815" cy="1763560"/>
          </a:xfrm>
          <a:prstGeom prst="rect">
            <a:avLst/>
          </a:prstGeom>
        </p:spPr>
        <p:txBody>
          <a:bodyPr wrap="square" lIns="0" tIns="0" rIns="0" bIns="0" rtlCol="0" anchor="t">
            <a:spAutoFit/>
          </a:bodyPr>
          <a:lstStyle/>
          <a:p>
            <a:pPr algn="l">
              <a:lnSpc>
                <a:spcPts val="7150"/>
              </a:lnSpc>
            </a:pPr>
            <a:r>
              <a:rPr lang="en-US" sz="4800" b="1" dirty="0">
                <a:solidFill>
                  <a:srgbClr val="FFFFFF"/>
                </a:solidFill>
                <a:latin typeface="Gotham Bold"/>
                <a:ea typeface="Gotham Bold"/>
                <a:cs typeface="Gotham Bold"/>
                <a:sym typeface="Gotham Bold"/>
              </a:rPr>
              <a:t>Data Visualization</a:t>
            </a:r>
          </a:p>
          <a:p>
            <a:pPr algn="l">
              <a:lnSpc>
                <a:spcPts val="7150"/>
              </a:lnSpc>
            </a:pPr>
            <a:r>
              <a:rPr lang="en-US" sz="4800" b="1" dirty="0">
                <a:solidFill>
                  <a:srgbClr val="FFFFFF"/>
                </a:solidFill>
                <a:latin typeface="Gotham Bold"/>
                <a:ea typeface="Gotham Bold"/>
                <a:cs typeface="Gotham Bold"/>
                <a:sym typeface="Gotham Bold"/>
              </a:rPr>
              <a:t>Rent Dashboard</a:t>
            </a:r>
          </a:p>
        </p:txBody>
      </p:sp>
      <p:sp>
        <p:nvSpPr>
          <p:cNvPr id="22" name="TextBox 22">
            <a:extLst>
              <a:ext uri="{FF2B5EF4-FFF2-40B4-BE49-F238E27FC236}">
                <a16:creationId xmlns:a16="http://schemas.microsoft.com/office/drawing/2014/main" id="{7FE03C54-EB41-ADAA-7E9E-651E9D59E138}"/>
              </a:ext>
            </a:extLst>
          </p:cNvPr>
          <p:cNvSpPr txBox="1"/>
          <p:nvPr/>
        </p:nvSpPr>
        <p:spPr>
          <a:xfrm>
            <a:off x="206852" y="4468188"/>
            <a:ext cx="4822348" cy="4616648"/>
          </a:xfrm>
          <a:prstGeom prst="rect">
            <a:avLst/>
          </a:prstGeom>
        </p:spPr>
        <p:txBody>
          <a:bodyPr wrap="square" lIns="0" tIns="0" rIns="0" bIns="0" rtlCol="0" anchor="t">
            <a:spAutoFit/>
          </a:bodyPr>
          <a:lstStyle/>
          <a:p>
            <a:r>
              <a:rPr lang="en-US" sz="2000" dirty="0">
                <a:solidFill>
                  <a:schemeClr val="bg1"/>
                </a:solidFill>
              </a:rPr>
              <a:t>This dashboard presents a breakdown of revenue and profit for a business, showing a total revenue of $40.3M and a net profit of $9.07M with a profit margin of 26.27%. The revenue is primarily generated from rent, contributing to 77.73%, followed by trip profits at 11.48%. The 18-24 age group contributes the largest share of the revenue (41.27%). A recommendation would be to focus on expanding services in areas with high revenue potential and further analyze age demographics to target high-revenue groups more effectively. Additionally, reducing taxes and the driver cut could improve overall profit margins.</a:t>
            </a:r>
            <a:endParaRPr lang="en-US" sz="2000" dirty="0">
              <a:solidFill>
                <a:schemeClr val="bg1"/>
              </a:solidFill>
              <a:effectLst/>
            </a:endParaRPr>
          </a:p>
        </p:txBody>
      </p:sp>
      <p:pic>
        <p:nvPicPr>
          <p:cNvPr id="26" name="Picture 25" descr="A white logo with a car in a circle and arrow&#10;&#10;AI-generated content may be incorrect.">
            <a:extLst>
              <a:ext uri="{FF2B5EF4-FFF2-40B4-BE49-F238E27FC236}">
                <a16:creationId xmlns:a16="http://schemas.microsoft.com/office/drawing/2014/main" id="{5DDD0F32-6B05-9813-C5FD-690B58439C7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40" y="-446050"/>
            <a:ext cx="2169642" cy="2169642"/>
          </a:xfrm>
          <a:prstGeom prst="rect">
            <a:avLst/>
          </a:prstGeom>
        </p:spPr>
      </p:pic>
      <p:grpSp>
        <p:nvGrpSpPr>
          <p:cNvPr id="12" name="Group 12">
            <a:extLst>
              <a:ext uri="{FF2B5EF4-FFF2-40B4-BE49-F238E27FC236}">
                <a16:creationId xmlns:a16="http://schemas.microsoft.com/office/drawing/2014/main" id="{FBE28CE5-6562-DC09-A057-DC13B73589B8}"/>
              </a:ext>
            </a:extLst>
          </p:cNvPr>
          <p:cNvGrpSpPr>
            <a:grpSpLocks noChangeAspect="1"/>
          </p:cNvGrpSpPr>
          <p:nvPr/>
        </p:nvGrpSpPr>
        <p:grpSpPr>
          <a:xfrm>
            <a:off x="5029200" y="952500"/>
            <a:ext cx="13051948" cy="7846443"/>
            <a:chOff x="0" y="0"/>
            <a:chExt cx="7981950" cy="4578350"/>
          </a:xfrm>
        </p:grpSpPr>
        <p:sp>
          <p:nvSpPr>
            <p:cNvPr id="13" name="Freeform 13">
              <a:extLst>
                <a:ext uri="{FF2B5EF4-FFF2-40B4-BE49-F238E27FC236}">
                  <a16:creationId xmlns:a16="http://schemas.microsoft.com/office/drawing/2014/main" id="{1868FDA4-EBBC-0160-82D9-96DFF63081D7}"/>
                </a:ext>
              </a:extLst>
            </p:cNvPr>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4" name="Freeform 14">
              <a:extLst>
                <a:ext uri="{FF2B5EF4-FFF2-40B4-BE49-F238E27FC236}">
                  <a16:creationId xmlns:a16="http://schemas.microsoft.com/office/drawing/2014/main" id="{EA8A22DF-1033-8567-6B58-C58337B57D14}"/>
                </a:ext>
              </a:extLst>
            </p:cNvPr>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5" name="Freeform 15">
              <a:extLst>
                <a:ext uri="{FF2B5EF4-FFF2-40B4-BE49-F238E27FC236}">
                  <a16:creationId xmlns:a16="http://schemas.microsoft.com/office/drawing/2014/main" id="{48897DD0-7251-AD73-8F38-E0CA9DFDCFF1}"/>
                </a:ext>
              </a:extLst>
            </p:cNvPr>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6" name="Freeform 16">
              <a:extLst>
                <a:ext uri="{FF2B5EF4-FFF2-40B4-BE49-F238E27FC236}">
                  <a16:creationId xmlns:a16="http://schemas.microsoft.com/office/drawing/2014/main" id="{F2A4F473-0AE2-75C3-F981-CFF072B5A3BF}"/>
                </a:ext>
              </a:extLst>
            </p:cNvPr>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grpSp>
    </p:spTree>
    <p:extLst>
      <p:ext uri="{BB962C8B-B14F-4D97-AF65-F5344CB8AC3E}">
        <p14:creationId xmlns:p14="http://schemas.microsoft.com/office/powerpoint/2010/main" val="15290188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BC92E-87C2-836A-8B6A-F445B8ED03BA}"/>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61FB8041-167A-DE65-CD49-95D10F69C608}"/>
              </a:ext>
            </a:extLst>
          </p:cNvPr>
          <p:cNvGrpSpPr/>
          <p:nvPr/>
        </p:nvGrpSpPr>
        <p:grpSpPr>
          <a:xfrm rot="5400000">
            <a:off x="12888876" y="-1079837"/>
            <a:ext cx="11979677" cy="11979677"/>
            <a:chOff x="0" y="0"/>
            <a:chExt cx="812800" cy="812800"/>
          </a:xfrm>
        </p:grpSpPr>
        <p:sp>
          <p:nvSpPr>
            <p:cNvPr id="4" name="Freeform 4">
              <a:extLst>
                <a:ext uri="{FF2B5EF4-FFF2-40B4-BE49-F238E27FC236}">
                  <a16:creationId xmlns:a16="http://schemas.microsoft.com/office/drawing/2014/main" id="{C7D17A29-EB10-338E-7DEF-A85E86524B4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5" name="TextBox 5">
              <a:extLst>
                <a:ext uri="{FF2B5EF4-FFF2-40B4-BE49-F238E27FC236}">
                  <a16:creationId xmlns:a16="http://schemas.microsoft.com/office/drawing/2014/main" id="{B96FFA25-5491-5404-E097-2C54E8D0EA06}"/>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grpSp>
        <p:nvGrpSpPr>
          <p:cNvPr id="6" name="Group 6">
            <a:extLst>
              <a:ext uri="{FF2B5EF4-FFF2-40B4-BE49-F238E27FC236}">
                <a16:creationId xmlns:a16="http://schemas.microsoft.com/office/drawing/2014/main" id="{A00A4E7C-04BC-B7C2-FAD6-8D11F0291CEB}"/>
              </a:ext>
            </a:extLst>
          </p:cNvPr>
          <p:cNvGrpSpPr/>
          <p:nvPr/>
        </p:nvGrpSpPr>
        <p:grpSpPr>
          <a:xfrm>
            <a:off x="11557211" y="1172124"/>
            <a:ext cx="5531735" cy="5531735"/>
            <a:chOff x="0" y="0"/>
            <a:chExt cx="812800" cy="812800"/>
          </a:xfrm>
        </p:grpSpPr>
        <p:sp>
          <p:nvSpPr>
            <p:cNvPr id="7" name="Freeform 7">
              <a:extLst>
                <a:ext uri="{FF2B5EF4-FFF2-40B4-BE49-F238E27FC236}">
                  <a16:creationId xmlns:a16="http://schemas.microsoft.com/office/drawing/2014/main" id="{22E7F465-40C0-D78E-5B07-1D4040E80F5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44235" r="-5764"/>
              </a:stretch>
            </a:blipFill>
          </p:spPr>
        </p:sp>
      </p:grpSp>
      <p:sp>
        <p:nvSpPr>
          <p:cNvPr id="9" name="Freeform 9">
            <a:extLst>
              <a:ext uri="{FF2B5EF4-FFF2-40B4-BE49-F238E27FC236}">
                <a16:creationId xmlns:a16="http://schemas.microsoft.com/office/drawing/2014/main" id="{8AB30826-0119-1F85-BFED-7C7DE99F2FD4}"/>
              </a:ext>
            </a:extLst>
          </p:cNvPr>
          <p:cNvSpPr/>
          <p:nvPr/>
        </p:nvSpPr>
        <p:spPr>
          <a:xfrm>
            <a:off x="9535328" y="4956088"/>
            <a:ext cx="4043766" cy="404376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bg1"/>
          </a:solidFill>
        </p:spPr>
        <p:txBody>
          <a:bodyPr/>
          <a:lstStyle/>
          <a:p>
            <a:endParaRPr lang="en-US" dirty="0"/>
          </a:p>
        </p:txBody>
      </p:sp>
      <p:sp>
        <p:nvSpPr>
          <p:cNvPr id="10" name="Freeform 10">
            <a:extLst>
              <a:ext uri="{FF2B5EF4-FFF2-40B4-BE49-F238E27FC236}">
                <a16:creationId xmlns:a16="http://schemas.microsoft.com/office/drawing/2014/main" id="{BF6E7946-433D-DF95-0E1D-0FC840B02F8A}"/>
              </a:ext>
            </a:extLst>
          </p:cNvPr>
          <p:cNvSpPr/>
          <p:nvPr/>
        </p:nvSpPr>
        <p:spPr>
          <a:xfrm>
            <a:off x="16256589" y="8400783"/>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a:extLst>
              <a:ext uri="{FF2B5EF4-FFF2-40B4-BE49-F238E27FC236}">
                <a16:creationId xmlns:a16="http://schemas.microsoft.com/office/drawing/2014/main" id="{AFACB462-307F-534C-41C8-FA203033D473}"/>
              </a:ext>
            </a:extLst>
          </p:cNvPr>
          <p:cNvSpPr/>
          <p:nvPr/>
        </p:nvSpPr>
        <p:spPr>
          <a:xfrm>
            <a:off x="16256589" y="-2999029"/>
            <a:ext cx="5770626" cy="5761762"/>
          </a:xfrm>
          <a:custGeom>
            <a:avLst/>
            <a:gdLst/>
            <a:ahLst/>
            <a:cxnLst/>
            <a:rect l="l" t="t" r="r" b="b"/>
            <a:pathLst>
              <a:path w="5770626" h="5761762">
                <a:moveTo>
                  <a:pt x="0" y="0"/>
                </a:moveTo>
                <a:lnTo>
                  <a:pt x="5770626" y="0"/>
                </a:lnTo>
                <a:lnTo>
                  <a:pt x="5770626" y="5761761"/>
                </a:lnTo>
                <a:lnTo>
                  <a:pt x="0" y="5761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a:extLst>
              <a:ext uri="{FF2B5EF4-FFF2-40B4-BE49-F238E27FC236}">
                <a16:creationId xmlns:a16="http://schemas.microsoft.com/office/drawing/2014/main" id="{13493D10-B1B8-77EC-F94C-AFDEF288E1FF}"/>
              </a:ext>
            </a:extLst>
          </p:cNvPr>
          <p:cNvSpPr txBox="1"/>
          <p:nvPr/>
        </p:nvSpPr>
        <p:spPr>
          <a:xfrm>
            <a:off x="1738715" y="2504414"/>
            <a:ext cx="7764373" cy="923330"/>
          </a:xfrm>
          <a:prstGeom prst="rect">
            <a:avLst/>
          </a:prstGeom>
        </p:spPr>
        <p:txBody>
          <a:bodyPr lIns="0" tIns="0" rIns="0" bIns="0" rtlCol="0" anchor="t">
            <a:spAutoFit/>
          </a:bodyPr>
          <a:lstStyle/>
          <a:p>
            <a:pPr algn="l">
              <a:lnSpc>
                <a:spcPts val="7150"/>
              </a:lnSpc>
            </a:pPr>
            <a:r>
              <a:rPr lang="en-US" sz="6500" b="1" dirty="0">
                <a:solidFill>
                  <a:srgbClr val="FFFFFF"/>
                </a:solidFill>
                <a:latin typeface="Gotham Bold"/>
                <a:ea typeface="Gotham Bold"/>
                <a:cs typeface="Gotham Bold"/>
                <a:sym typeface="Gotham Bold"/>
              </a:rPr>
              <a:t>Looker</a:t>
            </a:r>
          </a:p>
        </p:txBody>
      </p:sp>
      <p:sp>
        <p:nvSpPr>
          <p:cNvPr id="13" name="TextBox 13">
            <a:extLst>
              <a:ext uri="{FF2B5EF4-FFF2-40B4-BE49-F238E27FC236}">
                <a16:creationId xmlns:a16="http://schemas.microsoft.com/office/drawing/2014/main" id="{6D087904-9A44-AD88-A483-DB8A79FB7349}"/>
              </a:ext>
            </a:extLst>
          </p:cNvPr>
          <p:cNvSpPr txBox="1"/>
          <p:nvPr/>
        </p:nvSpPr>
        <p:spPr>
          <a:xfrm>
            <a:off x="1774658" y="4339348"/>
            <a:ext cx="6941024" cy="3447098"/>
          </a:xfrm>
          <a:prstGeom prst="rect">
            <a:avLst/>
          </a:prstGeom>
        </p:spPr>
        <p:txBody>
          <a:bodyPr wrap="square" lIns="0" tIns="0" rIns="0" bIns="0" rtlCol="0" anchor="t">
            <a:spAutoFit/>
          </a:bodyPr>
          <a:lstStyle/>
          <a:p>
            <a:r>
              <a:rPr lang="en-US" sz="2800" dirty="0">
                <a:solidFill>
                  <a:schemeClr val="bg1"/>
                </a:solidFill>
              </a:rPr>
              <a:t>Looker provides </a:t>
            </a:r>
            <a:r>
              <a:rPr lang="en-US" sz="2800" dirty="0" err="1">
                <a:solidFill>
                  <a:schemeClr val="bg1"/>
                </a:solidFill>
              </a:rPr>
              <a:t>Rihla</a:t>
            </a:r>
            <a:r>
              <a:rPr lang="en-US" sz="2800" dirty="0">
                <a:solidFill>
                  <a:schemeClr val="bg1"/>
                </a:solidFill>
              </a:rPr>
              <a:t> with a modern, cloud</a:t>
            </a:r>
            <a:r>
              <a:rPr lang="ar-EG" sz="2800" dirty="0">
                <a:solidFill>
                  <a:schemeClr val="bg1"/>
                </a:solidFill>
              </a:rPr>
              <a:t> </a:t>
            </a:r>
            <a:r>
              <a:rPr lang="en-US" sz="2800" dirty="0">
                <a:solidFill>
                  <a:schemeClr val="bg1"/>
                </a:solidFill>
              </a:rPr>
              <a:t>native business intelligence platform that enables embedded analytics and self-service data exploration. Its powerful </a:t>
            </a:r>
            <a:r>
              <a:rPr lang="en-US" sz="2800" dirty="0" err="1">
                <a:solidFill>
                  <a:schemeClr val="bg1"/>
                </a:solidFill>
              </a:rPr>
              <a:t>LookML</a:t>
            </a:r>
            <a:r>
              <a:rPr lang="en-US" sz="2800" dirty="0">
                <a:solidFill>
                  <a:schemeClr val="bg1"/>
                </a:solidFill>
              </a:rPr>
              <a:t> modeling layer ensures consistent, governed metrics, allowing teams to build scalable dashboards and deliver trusted insights across trips, freight, rentals, and fleet maintenance.</a:t>
            </a:r>
            <a:endParaRPr lang="en-US" sz="2800" dirty="0">
              <a:solidFill>
                <a:schemeClr val="bg1"/>
              </a:solidFill>
              <a:effectLst/>
            </a:endParaRPr>
          </a:p>
        </p:txBody>
      </p:sp>
      <p:pic>
        <p:nvPicPr>
          <p:cNvPr id="16" name="Picture 15" descr="A white logo with a car in a circle and arrow&#10;&#10;AI-generated content may be incorrect.">
            <a:extLst>
              <a:ext uri="{FF2B5EF4-FFF2-40B4-BE49-F238E27FC236}">
                <a16:creationId xmlns:a16="http://schemas.microsoft.com/office/drawing/2014/main" id="{646471C5-9910-4A3F-0F91-52CA97B3908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40" y="-446050"/>
            <a:ext cx="2169642" cy="2169642"/>
          </a:xfrm>
          <a:prstGeom prst="rect">
            <a:avLst/>
          </a:prstGeom>
        </p:spPr>
      </p:pic>
      <p:sp>
        <p:nvSpPr>
          <p:cNvPr id="2" name="Oval 1">
            <a:extLst>
              <a:ext uri="{FF2B5EF4-FFF2-40B4-BE49-F238E27FC236}">
                <a16:creationId xmlns:a16="http://schemas.microsoft.com/office/drawing/2014/main" id="{8A363752-BD0A-D69A-0834-6947E2A28C74}"/>
              </a:ext>
            </a:extLst>
          </p:cNvPr>
          <p:cNvSpPr/>
          <p:nvPr/>
        </p:nvSpPr>
        <p:spPr>
          <a:xfrm>
            <a:off x="9572319" y="4583103"/>
            <a:ext cx="4098570" cy="4098570"/>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7280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A575-A184-FE1E-ECE8-F0232C975D7D}"/>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B6BDB084-3523-845D-6549-DAC29CB199D8}"/>
              </a:ext>
            </a:extLst>
          </p:cNvPr>
          <p:cNvGrpSpPr/>
          <p:nvPr/>
        </p:nvGrpSpPr>
        <p:grpSpPr>
          <a:xfrm rot="2198492">
            <a:off x="13951021" y="1603183"/>
            <a:ext cx="7751846" cy="13148679"/>
            <a:chOff x="0" y="0"/>
            <a:chExt cx="2041638" cy="3463027"/>
          </a:xfrm>
        </p:grpSpPr>
        <p:sp>
          <p:nvSpPr>
            <p:cNvPr id="7" name="Freeform 7">
              <a:extLst>
                <a:ext uri="{FF2B5EF4-FFF2-40B4-BE49-F238E27FC236}">
                  <a16:creationId xmlns:a16="http://schemas.microsoft.com/office/drawing/2014/main" id="{E9F05F20-E710-C16E-5192-C94CCCBC4677}"/>
                </a:ext>
              </a:extLst>
            </p:cNvPr>
            <p:cNvSpPr/>
            <p:nvPr/>
          </p:nvSpPr>
          <p:spPr>
            <a:xfrm>
              <a:off x="0" y="0"/>
              <a:ext cx="2041638" cy="3463027"/>
            </a:xfrm>
            <a:custGeom>
              <a:avLst/>
              <a:gdLst/>
              <a:ahLst/>
              <a:cxnLst/>
              <a:rect l="l" t="t" r="r" b="b"/>
              <a:pathLst>
                <a:path w="2041638" h="3463027">
                  <a:moveTo>
                    <a:pt x="0" y="0"/>
                  </a:moveTo>
                  <a:lnTo>
                    <a:pt x="2041638" y="0"/>
                  </a:lnTo>
                  <a:lnTo>
                    <a:pt x="2041638" y="3463027"/>
                  </a:lnTo>
                  <a:lnTo>
                    <a:pt x="0" y="3463027"/>
                  </a:lnTo>
                  <a:close/>
                </a:path>
              </a:pathLst>
            </a:custGeom>
            <a:gradFill rotWithShape="1">
              <a:gsLst>
                <a:gs pos="0">
                  <a:srgbClr val="1BBBCB">
                    <a:alpha val="100000"/>
                  </a:srgbClr>
                </a:gs>
                <a:gs pos="100000">
                  <a:srgbClr val="141C25">
                    <a:alpha val="100000"/>
                  </a:srgbClr>
                </a:gs>
              </a:gsLst>
              <a:lin ang="5400000"/>
            </a:gradFill>
          </p:spPr>
        </p:sp>
        <p:sp>
          <p:nvSpPr>
            <p:cNvPr id="8" name="TextBox 8">
              <a:extLst>
                <a:ext uri="{FF2B5EF4-FFF2-40B4-BE49-F238E27FC236}">
                  <a16:creationId xmlns:a16="http://schemas.microsoft.com/office/drawing/2014/main" id="{87090DDF-7BBE-2183-5158-6070DC7D71FE}"/>
                </a:ext>
              </a:extLst>
            </p:cNvPr>
            <p:cNvSpPr txBox="1"/>
            <p:nvPr/>
          </p:nvSpPr>
          <p:spPr>
            <a:xfrm>
              <a:off x="0" y="19050"/>
              <a:ext cx="2041638" cy="3443977"/>
            </a:xfrm>
            <a:prstGeom prst="rect">
              <a:avLst/>
            </a:prstGeom>
          </p:spPr>
          <p:txBody>
            <a:bodyPr lIns="50800" tIns="50800" rIns="50800" bIns="50800" rtlCol="0" anchor="ctr"/>
            <a:lstStyle/>
            <a:p>
              <a:pPr algn="ctr">
                <a:lnSpc>
                  <a:spcPts val="2750"/>
                </a:lnSpc>
              </a:pPr>
              <a:endParaRPr/>
            </a:p>
          </p:txBody>
        </p:sp>
      </p:grpSp>
      <p:grpSp>
        <p:nvGrpSpPr>
          <p:cNvPr id="9" name="Group 9">
            <a:extLst>
              <a:ext uri="{FF2B5EF4-FFF2-40B4-BE49-F238E27FC236}">
                <a16:creationId xmlns:a16="http://schemas.microsoft.com/office/drawing/2014/main" id="{CA046689-9235-AA4D-9011-5DD0D3A63DC4}"/>
              </a:ext>
            </a:extLst>
          </p:cNvPr>
          <p:cNvGrpSpPr/>
          <p:nvPr/>
        </p:nvGrpSpPr>
        <p:grpSpPr>
          <a:xfrm rot="2073452">
            <a:off x="11580485" y="-6173946"/>
            <a:ext cx="11979677" cy="11979677"/>
            <a:chOff x="0" y="0"/>
            <a:chExt cx="812800" cy="812800"/>
          </a:xfrm>
        </p:grpSpPr>
        <p:sp>
          <p:nvSpPr>
            <p:cNvPr id="10" name="Freeform 10">
              <a:extLst>
                <a:ext uri="{FF2B5EF4-FFF2-40B4-BE49-F238E27FC236}">
                  <a16:creationId xmlns:a16="http://schemas.microsoft.com/office/drawing/2014/main" id="{2C6872EA-DBE1-17DE-435C-167A999040E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1" name="TextBox 11">
              <a:extLst>
                <a:ext uri="{FF2B5EF4-FFF2-40B4-BE49-F238E27FC236}">
                  <a16:creationId xmlns:a16="http://schemas.microsoft.com/office/drawing/2014/main" id="{9F31DB23-E017-D7EF-EB07-2B6EA7FE70A7}"/>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9" name="Freeform 19">
            <a:extLst>
              <a:ext uri="{FF2B5EF4-FFF2-40B4-BE49-F238E27FC236}">
                <a16:creationId xmlns:a16="http://schemas.microsoft.com/office/drawing/2014/main" id="{32AA449B-D5D9-9725-D832-B5C4E8650B3F}"/>
              </a:ext>
            </a:extLst>
          </p:cNvPr>
          <p:cNvSpPr/>
          <p:nvPr/>
        </p:nvSpPr>
        <p:spPr>
          <a:xfrm>
            <a:off x="14704022" y="8177523"/>
            <a:ext cx="5770626" cy="5761762"/>
          </a:xfrm>
          <a:custGeom>
            <a:avLst/>
            <a:gdLst/>
            <a:ahLst/>
            <a:cxnLst/>
            <a:rect l="l" t="t" r="r" b="b"/>
            <a:pathLst>
              <a:path w="5770626" h="5761762">
                <a:moveTo>
                  <a:pt x="0" y="0"/>
                </a:moveTo>
                <a:lnTo>
                  <a:pt x="5770626" y="0"/>
                </a:lnTo>
                <a:lnTo>
                  <a:pt x="5770626" y="5761761"/>
                </a:lnTo>
                <a:lnTo>
                  <a:pt x="0" y="57617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a:extLst>
              <a:ext uri="{FF2B5EF4-FFF2-40B4-BE49-F238E27FC236}">
                <a16:creationId xmlns:a16="http://schemas.microsoft.com/office/drawing/2014/main" id="{1F349010-79C4-CF16-3E79-4986D23788C6}"/>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TextBox 21">
            <a:extLst>
              <a:ext uri="{FF2B5EF4-FFF2-40B4-BE49-F238E27FC236}">
                <a16:creationId xmlns:a16="http://schemas.microsoft.com/office/drawing/2014/main" id="{2D5042AC-FF16-868C-E049-88E4D5FD7EBC}"/>
              </a:ext>
            </a:extLst>
          </p:cNvPr>
          <p:cNvSpPr txBox="1"/>
          <p:nvPr/>
        </p:nvSpPr>
        <p:spPr>
          <a:xfrm>
            <a:off x="30076" y="1311944"/>
            <a:ext cx="11042815" cy="1763560"/>
          </a:xfrm>
          <a:prstGeom prst="rect">
            <a:avLst/>
          </a:prstGeom>
        </p:spPr>
        <p:txBody>
          <a:bodyPr wrap="square" lIns="0" tIns="0" rIns="0" bIns="0" rtlCol="0" anchor="t">
            <a:spAutoFit/>
          </a:bodyPr>
          <a:lstStyle/>
          <a:p>
            <a:pPr algn="l">
              <a:lnSpc>
                <a:spcPts val="7150"/>
              </a:lnSpc>
            </a:pPr>
            <a:r>
              <a:rPr lang="en-US" sz="4800" b="1" dirty="0">
                <a:solidFill>
                  <a:srgbClr val="FFFFFF"/>
                </a:solidFill>
                <a:latin typeface="Gotham Bold"/>
                <a:ea typeface="Gotham Bold"/>
                <a:cs typeface="Gotham Bold"/>
                <a:sym typeface="Gotham Bold"/>
              </a:rPr>
              <a:t>Data Visualization</a:t>
            </a:r>
          </a:p>
          <a:p>
            <a:pPr algn="l">
              <a:lnSpc>
                <a:spcPts val="7150"/>
              </a:lnSpc>
            </a:pPr>
            <a:r>
              <a:rPr lang="en-US" sz="4800" b="1" dirty="0">
                <a:solidFill>
                  <a:srgbClr val="FFFFFF"/>
                </a:solidFill>
                <a:latin typeface="Gotham Bold"/>
                <a:ea typeface="Gotham Bold"/>
                <a:cs typeface="Gotham Bold"/>
                <a:sym typeface="Gotham Bold"/>
              </a:rPr>
              <a:t>Looker Dashboard</a:t>
            </a:r>
          </a:p>
        </p:txBody>
      </p:sp>
      <p:sp>
        <p:nvSpPr>
          <p:cNvPr id="22" name="TextBox 22">
            <a:extLst>
              <a:ext uri="{FF2B5EF4-FFF2-40B4-BE49-F238E27FC236}">
                <a16:creationId xmlns:a16="http://schemas.microsoft.com/office/drawing/2014/main" id="{65659BDB-A2E0-71D5-DBEF-8495FA6DFD19}"/>
              </a:ext>
            </a:extLst>
          </p:cNvPr>
          <p:cNvSpPr txBox="1"/>
          <p:nvPr/>
        </p:nvSpPr>
        <p:spPr>
          <a:xfrm>
            <a:off x="131066" y="4457700"/>
            <a:ext cx="5203348" cy="5170646"/>
          </a:xfrm>
          <a:prstGeom prst="rect">
            <a:avLst/>
          </a:prstGeom>
        </p:spPr>
        <p:txBody>
          <a:bodyPr wrap="square" lIns="0" tIns="0" rIns="0" bIns="0" rtlCol="0" anchor="t">
            <a:spAutoFit/>
          </a:bodyPr>
          <a:lstStyle/>
          <a:p>
            <a:r>
              <a:rPr lang="en-US" sz="2400" dirty="0">
                <a:solidFill>
                  <a:schemeClr val="bg1"/>
                </a:solidFill>
              </a:rPr>
              <a:t>The Looker-powered Rent Vehicle Dashboard delivers comprehensive financial and operational insights, reporting total revenue of $31.24M, rental count of 4,100, organizational share of $6.22M, and profit of $3.84M. Key insights highlight BMW 5 Series leading average revenue per model, strong performance from premium models (Mercedes, Chevrolet) in top revenue generators, significant tax contributions from petrol vehicles, and clear vehicle efficiency trends correlating higher usage with increased revenue.</a:t>
            </a:r>
            <a:endParaRPr lang="en-US" sz="2400" dirty="0">
              <a:solidFill>
                <a:schemeClr val="bg1"/>
              </a:solidFill>
              <a:effectLst/>
            </a:endParaRPr>
          </a:p>
        </p:txBody>
      </p:sp>
      <p:pic>
        <p:nvPicPr>
          <p:cNvPr id="26" name="Picture 25" descr="A white logo with a car in a circle and arrow&#10;&#10;AI-generated content may be incorrect.">
            <a:extLst>
              <a:ext uri="{FF2B5EF4-FFF2-40B4-BE49-F238E27FC236}">
                <a16:creationId xmlns:a16="http://schemas.microsoft.com/office/drawing/2014/main" id="{372469B9-77D9-777C-7D1C-1B76E87FF5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40" y="-446050"/>
            <a:ext cx="2169642" cy="2169642"/>
          </a:xfrm>
          <a:prstGeom prst="rect">
            <a:avLst/>
          </a:prstGeom>
        </p:spPr>
      </p:pic>
      <p:grpSp>
        <p:nvGrpSpPr>
          <p:cNvPr id="12" name="Group 12">
            <a:extLst>
              <a:ext uri="{FF2B5EF4-FFF2-40B4-BE49-F238E27FC236}">
                <a16:creationId xmlns:a16="http://schemas.microsoft.com/office/drawing/2014/main" id="{17071B32-2DD8-7C67-E043-983FC9A05993}"/>
              </a:ext>
            </a:extLst>
          </p:cNvPr>
          <p:cNvGrpSpPr>
            <a:grpSpLocks noChangeAspect="1"/>
          </p:cNvGrpSpPr>
          <p:nvPr/>
        </p:nvGrpSpPr>
        <p:grpSpPr>
          <a:xfrm>
            <a:off x="5029200" y="952500"/>
            <a:ext cx="13051948" cy="7846443"/>
            <a:chOff x="0" y="0"/>
            <a:chExt cx="7981950" cy="4578350"/>
          </a:xfrm>
        </p:grpSpPr>
        <p:sp>
          <p:nvSpPr>
            <p:cNvPr id="13" name="Freeform 13">
              <a:extLst>
                <a:ext uri="{FF2B5EF4-FFF2-40B4-BE49-F238E27FC236}">
                  <a16:creationId xmlns:a16="http://schemas.microsoft.com/office/drawing/2014/main" id="{35F69B16-6F40-B5A5-D581-53706EEB6169}"/>
                </a:ext>
              </a:extLst>
            </p:cNvPr>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4" name="Freeform 14">
              <a:extLst>
                <a:ext uri="{FF2B5EF4-FFF2-40B4-BE49-F238E27FC236}">
                  <a16:creationId xmlns:a16="http://schemas.microsoft.com/office/drawing/2014/main" id="{DC168494-1176-09C1-62A5-21E4915F11BF}"/>
                </a:ext>
              </a:extLst>
            </p:cNvPr>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5" name="Freeform 15">
              <a:extLst>
                <a:ext uri="{FF2B5EF4-FFF2-40B4-BE49-F238E27FC236}">
                  <a16:creationId xmlns:a16="http://schemas.microsoft.com/office/drawing/2014/main" id="{C5C2DAC8-240A-213A-8F5D-0A75CF048A4A}"/>
                </a:ext>
              </a:extLst>
            </p:cNvPr>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6" name="Freeform 16">
              <a:extLst>
                <a:ext uri="{FF2B5EF4-FFF2-40B4-BE49-F238E27FC236}">
                  <a16:creationId xmlns:a16="http://schemas.microsoft.com/office/drawing/2014/main" id="{0B4BB5B5-3CEA-2C5B-E0F4-BA37B8BDE951}"/>
                </a:ext>
              </a:extLst>
            </p:cNvPr>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grpSp>
      <p:pic>
        <p:nvPicPr>
          <p:cNvPr id="25" name="Picture 24" descr="A screenshot of a vehicle dashboard&#10;&#10;AI-generated content may be incorrect.">
            <a:extLst>
              <a:ext uri="{FF2B5EF4-FFF2-40B4-BE49-F238E27FC236}">
                <a16:creationId xmlns:a16="http://schemas.microsoft.com/office/drawing/2014/main" id="{1BC5D175-2A99-887B-7533-F280A67079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315" y="1221962"/>
            <a:ext cx="9831550" cy="6982580"/>
          </a:xfrm>
          <a:prstGeom prst="rect">
            <a:avLst/>
          </a:prstGeom>
        </p:spPr>
      </p:pic>
    </p:spTree>
    <p:extLst>
      <p:ext uri="{BB962C8B-B14F-4D97-AF65-F5344CB8AC3E}">
        <p14:creationId xmlns:p14="http://schemas.microsoft.com/office/powerpoint/2010/main" val="3084251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163E7-0272-2827-D3DB-20055260A8C2}"/>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835F5A4D-E3AC-54FD-D077-AC94AB270820}"/>
              </a:ext>
            </a:extLst>
          </p:cNvPr>
          <p:cNvGrpSpPr/>
          <p:nvPr/>
        </p:nvGrpSpPr>
        <p:grpSpPr>
          <a:xfrm rot="5400000">
            <a:off x="12888876" y="-1079837"/>
            <a:ext cx="11979677" cy="11979677"/>
            <a:chOff x="0" y="0"/>
            <a:chExt cx="812800" cy="812800"/>
          </a:xfrm>
        </p:grpSpPr>
        <p:sp>
          <p:nvSpPr>
            <p:cNvPr id="4" name="Freeform 4">
              <a:extLst>
                <a:ext uri="{FF2B5EF4-FFF2-40B4-BE49-F238E27FC236}">
                  <a16:creationId xmlns:a16="http://schemas.microsoft.com/office/drawing/2014/main" id="{8A8BF765-E361-7F3B-27A6-2F9115A6938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5" name="TextBox 5">
              <a:extLst>
                <a:ext uri="{FF2B5EF4-FFF2-40B4-BE49-F238E27FC236}">
                  <a16:creationId xmlns:a16="http://schemas.microsoft.com/office/drawing/2014/main" id="{8E1CEDFC-A0F8-9D99-781B-A389C7EB12C6}"/>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grpSp>
        <p:nvGrpSpPr>
          <p:cNvPr id="6" name="Group 6">
            <a:extLst>
              <a:ext uri="{FF2B5EF4-FFF2-40B4-BE49-F238E27FC236}">
                <a16:creationId xmlns:a16="http://schemas.microsoft.com/office/drawing/2014/main" id="{25E76615-29A5-8C1D-DDB6-39CFE99BD3A6}"/>
              </a:ext>
            </a:extLst>
          </p:cNvPr>
          <p:cNvGrpSpPr/>
          <p:nvPr/>
        </p:nvGrpSpPr>
        <p:grpSpPr>
          <a:xfrm>
            <a:off x="11557211" y="1172124"/>
            <a:ext cx="5531735" cy="5531735"/>
            <a:chOff x="0" y="0"/>
            <a:chExt cx="812800" cy="812800"/>
          </a:xfrm>
        </p:grpSpPr>
        <p:sp>
          <p:nvSpPr>
            <p:cNvPr id="7" name="Freeform 7">
              <a:extLst>
                <a:ext uri="{FF2B5EF4-FFF2-40B4-BE49-F238E27FC236}">
                  <a16:creationId xmlns:a16="http://schemas.microsoft.com/office/drawing/2014/main" id="{A0F75C12-5409-9BDC-D9B0-13AA45D4B43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44235" r="-5764"/>
              </a:stretch>
            </a:blipFill>
          </p:spPr>
        </p:sp>
      </p:grpSp>
      <p:grpSp>
        <p:nvGrpSpPr>
          <p:cNvPr id="8" name="Group 8">
            <a:extLst>
              <a:ext uri="{FF2B5EF4-FFF2-40B4-BE49-F238E27FC236}">
                <a16:creationId xmlns:a16="http://schemas.microsoft.com/office/drawing/2014/main" id="{258E4272-CC64-B1FC-D817-EB427B8F885D}"/>
              </a:ext>
            </a:extLst>
          </p:cNvPr>
          <p:cNvGrpSpPr/>
          <p:nvPr/>
        </p:nvGrpSpPr>
        <p:grpSpPr>
          <a:xfrm>
            <a:off x="9535328" y="4956088"/>
            <a:ext cx="4043766" cy="4043766"/>
            <a:chOff x="0" y="0"/>
            <a:chExt cx="812800" cy="812800"/>
          </a:xfrm>
          <a:solidFill>
            <a:schemeClr val="bg1"/>
          </a:solidFill>
        </p:grpSpPr>
        <p:sp>
          <p:nvSpPr>
            <p:cNvPr id="9" name="Freeform 9">
              <a:extLst>
                <a:ext uri="{FF2B5EF4-FFF2-40B4-BE49-F238E27FC236}">
                  <a16:creationId xmlns:a16="http://schemas.microsoft.com/office/drawing/2014/main" id="{332FEF70-C8FA-46FB-B972-26C4061CA89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a:p>
          </p:txBody>
        </p:sp>
      </p:grpSp>
      <p:sp>
        <p:nvSpPr>
          <p:cNvPr id="10" name="Freeform 10">
            <a:extLst>
              <a:ext uri="{FF2B5EF4-FFF2-40B4-BE49-F238E27FC236}">
                <a16:creationId xmlns:a16="http://schemas.microsoft.com/office/drawing/2014/main" id="{03678DC5-CD47-FDD2-04AC-52BF294F11D6}"/>
              </a:ext>
            </a:extLst>
          </p:cNvPr>
          <p:cNvSpPr/>
          <p:nvPr/>
        </p:nvSpPr>
        <p:spPr>
          <a:xfrm>
            <a:off x="16256589" y="8400783"/>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a:extLst>
              <a:ext uri="{FF2B5EF4-FFF2-40B4-BE49-F238E27FC236}">
                <a16:creationId xmlns:a16="http://schemas.microsoft.com/office/drawing/2014/main" id="{59BFBF75-BA67-3693-5C9E-4FB4D2929FB9}"/>
              </a:ext>
            </a:extLst>
          </p:cNvPr>
          <p:cNvSpPr/>
          <p:nvPr/>
        </p:nvSpPr>
        <p:spPr>
          <a:xfrm>
            <a:off x="16256589" y="-2999029"/>
            <a:ext cx="5770626" cy="5761762"/>
          </a:xfrm>
          <a:custGeom>
            <a:avLst/>
            <a:gdLst/>
            <a:ahLst/>
            <a:cxnLst/>
            <a:rect l="l" t="t" r="r" b="b"/>
            <a:pathLst>
              <a:path w="5770626" h="5761762">
                <a:moveTo>
                  <a:pt x="0" y="0"/>
                </a:moveTo>
                <a:lnTo>
                  <a:pt x="5770626" y="0"/>
                </a:lnTo>
                <a:lnTo>
                  <a:pt x="5770626" y="5761761"/>
                </a:lnTo>
                <a:lnTo>
                  <a:pt x="0" y="5761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a:extLst>
              <a:ext uri="{FF2B5EF4-FFF2-40B4-BE49-F238E27FC236}">
                <a16:creationId xmlns:a16="http://schemas.microsoft.com/office/drawing/2014/main" id="{2F79B172-3705-4EC3-315F-F62920548DA5}"/>
              </a:ext>
            </a:extLst>
          </p:cNvPr>
          <p:cNvSpPr txBox="1"/>
          <p:nvPr/>
        </p:nvSpPr>
        <p:spPr>
          <a:xfrm>
            <a:off x="1738715" y="2504414"/>
            <a:ext cx="7764373" cy="923330"/>
          </a:xfrm>
          <a:prstGeom prst="rect">
            <a:avLst/>
          </a:prstGeom>
        </p:spPr>
        <p:txBody>
          <a:bodyPr lIns="0" tIns="0" rIns="0" bIns="0" rtlCol="0" anchor="t">
            <a:spAutoFit/>
          </a:bodyPr>
          <a:lstStyle/>
          <a:p>
            <a:pPr algn="l">
              <a:lnSpc>
                <a:spcPts val="7150"/>
              </a:lnSpc>
            </a:pPr>
            <a:r>
              <a:rPr lang="en-US" sz="6500" b="1" dirty="0">
                <a:solidFill>
                  <a:srgbClr val="FFFFFF"/>
                </a:solidFill>
                <a:latin typeface="Gotham Bold"/>
                <a:ea typeface="Gotham Bold"/>
                <a:cs typeface="Gotham Bold"/>
                <a:sym typeface="Gotham Bold"/>
              </a:rPr>
              <a:t>Python Analysis</a:t>
            </a:r>
          </a:p>
        </p:txBody>
      </p:sp>
      <p:sp>
        <p:nvSpPr>
          <p:cNvPr id="13" name="TextBox 13">
            <a:extLst>
              <a:ext uri="{FF2B5EF4-FFF2-40B4-BE49-F238E27FC236}">
                <a16:creationId xmlns:a16="http://schemas.microsoft.com/office/drawing/2014/main" id="{382C0B63-4B10-AC75-6E7B-47872581563A}"/>
              </a:ext>
            </a:extLst>
          </p:cNvPr>
          <p:cNvSpPr txBox="1"/>
          <p:nvPr/>
        </p:nvSpPr>
        <p:spPr>
          <a:xfrm>
            <a:off x="1256403" y="4081644"/>
            <a:ext cx="7528510" cy="3122201"/>
          </a:xfrm>
          <a:prstGeom prst="rect">
            <a:avLst/>
          </a:prstGeom>
        </p:spPr>
        <p:txBody>
          <a:bodyPr wrap="square" lIns="0" tIns="0" rIns="0" bIns="0" rtlCol="0" anchor="t">
            <a:spAutoFit/>
          </a:bodyPr>
          <a:lstStyle/>
          <a:p>
            <a:pPr>
              <a:lnSpc>
                <a:spcPts val="2660"/>
              </a:lnSpc>
            </a:pPr>
            <a:r>
              <a:rPr lang="en-US" sz="2800" dirty="0">
                <a:solidFill>
                  <a:schemeClr val="bg1"/>
                </a:solidFill>
              </a:rPr>
              <a:t>Python serves as the core language for advanced data analysis in </a:t>
            </a:r>
            <a:r>
              <a:rPr lang="en-US" sz="2800" dirty="0" err="1">
                <a:solidFill>
                  <a:schemeClr val="bg1"/>
                </a:solidFill>
              </a:rPr>
              <a:t>Rihla</a:t>
            </a:r>
            <a:r>
              <a:rPr lang="en-US" sz="2800" dirty="0">
                <a:solidFill>
                  <a:schemeClr val="bg1"/>
                </a:solidFill>
              </a:rPr>
              <a:t>, leveraging powerful libraries such as Pandas, NumPy, Matplotlib, and Seaborn to process and explore large-scale ride, freight, and rental datasets. Through custom scripts and </a:t>
            </a:r>
            <a:r>
              <a:rPr lang="en-US" sz="2800" dirty="0" err="1">
                <a:solidFill>
                  <a:schemeClr val="bg1"/>
                </a:solidFill>
              </a:rPr>
              <a:t>Jupyter</a:t>
            </a:r>
            <a:r>
              <a:rPr lang="en-US" sz="2800" dirty="0">
                <a:solidFill>
                  <a:schemeClr val="bg1"/>
                </a:solidFill>
              </a:rPr>
              <a:t> Notebooks, we performed in-depth exploratory data analysis, statistical modeling, and predictive tasks to uncover actionable insights and support strategic decision-making across the platform.</a:t>
            </a:r>
            <a:endParaRPr lang="en-US" sz="2800" dirty="0">
              <a:solidFill>
                <a:schemeClr val="bg1"/>
              </a:solidFill>
              <a:latin typeface="Inter"/>
              <a:ea typeface="Inter"/>
              <a:cs typeface="Inter"/>
              <a:sym typeface="Inter"/>
            </a:endParaRPr>
          </a:p>
        </p:txBody>
      </p:sp>
      <p:pic>
        <p:nvPicPr>
          <p:cNvPr id="16" name="Picture 15" descr="A white logo with a car in a circle and arrow&#10;&#10;AI-generated content may be incorrect.">
            <a:extLst>
              <a:ext uri="{FF2B5EF4-FFF2-40B4-BE49-F238E27FC236}">
                <a16:creationId xmlns:a16="http://schemas.microsoft.com/office/drawing/2014/main" id="{8C428612-12FD-4435-620A-E31D0ECB99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40" y="-446050"/>
            <a:ext cx="2169642" cy="2169642"/>
          </a:xfrm>
          <a:prstGeom prst="rect">
            <a:avLst/>
          </a:prstGeom>
        </p:spPr>
      </p:pic>
      <p:sp>
        <p:nvSpPr>
          <p:cNvPr id="17" name="Oval 16">
            <a:extLst>
              <a:ext uri="{FF2B5EF4-FFF2-40B4-BE49-F238E27FC236}">
                <a16:creationId xmlns:a16="http://schemas.microsoft.com/office/drawing/2014/main" id="{C0B26AFD-B15E-E178-5B6E-E1CEC336282A}"/>
              </a:ext>
            </a:extLst>
          </p:cNvPr>
          <p:cNvSpPr/>
          <p:nvPr/>
        </p:nvSpPr>
        <p:spPr>
          <a:xfrm>
            <a:off x="9503088" y="5460109"/>
            <a:ext cx="4043765" cy="3035723"/>
          </a:xfrm>
          <a:prstGeom prst="ellipse">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4">
            <a:extLst>
              <a:ext uri="{FF2B5EF4-FFF2-40B4-BE49-F238E27FC236}">
                <a16:creationId xmlns:a16="http://schemas.microsoft.com/office/drawing/2014/main" id="{18966E45-5169-7380-AC76-01E44612F8D1}"/>
              </a:ext>
            </a:extLst>
          </p:cNvPr>
          <p:cNvSpPr txBox="1"/>
          <p:nvPr/>
        </p:nvSpPr>
        <p:spPr>
          <a:xfrm>
            <a:off x="1774658" y="6744069"/>
            <a:ext cx="6507553" cy="317010"/>
          </a:xfrm>
          <a:prstGeom prst="rect">
            <a:avLst/>
          </a:prstGeom>
        </p:spPr>
        <p:txBody>
          <a:bodyPr lIns="0" tIns="0" rIns="0" bIns="0" rtlCol="0" anchor="t">
            <a:spAutoFit/>
          </a:bodyPr>
          <a:lstStyle/>
          <a:p>
            <a:pPr algn="l">
              <a:lnSpc>
                <a:spcPts val="2660"/>
              </a:lnSpc>
            </a:pPr>
            <a:endParaRPr lang="en-US" sz="1900" dirty="0">
              <a:solidFill>
                <a:srgbClr val="A3A5A6"/>
              </a:solidFill>
              <a:latin typeface="Inter"/>
              <a:ea typeface="Inter"/>
              <a:cs typeface="Inter"/>
              <a:sym typeface="Inter"/>
            </a:endParaRPr>
          </a:p>
        </p:txBody>
      </p:sp>
    </p:spTree>
    <p:extLst>
      <p:ext uri="{BB962C8B-B14F-4D97-AF65-F5344CB8AC3E}">
        <p14:creationId xmlns:p14="http://schemas.microsoft.com/office/powerpoint/2010/main" val="12870291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32EC0-445D-D12A-43E5-090E16043D9E}"/>
            </a:ext>
          </a:extLst>
        </p:cNvPr>
        <p:cNvGrpSpPr/>
        <p:nvPr/>
      </p:nvGrpSpPr>
      <p:grpSpPr>
        <a:xfrm>
          <a:off x="0" y="0"/>
          <a:ext cx="0" cy="0"/>
          <a:chOff x="0" y="0"/>
          <a:chExt cx="0" cy="0"/>
        </a:xfrm>
      </p:grpSpPr>
      <p:sp>
        <p:nvSpPr>
          <p:cNvPr id="7" name="Freeform 19">
            <a:extLst>
              <a:ext uri="{FF2B5EF4-FFF2-40B4-BE49-F238E27FC236}">
                <a16:creationId xmlns:a16="http://schemas.microsoft.com/office/drawing/2014/main" id="{DFAB5AAC-7AD7-8126-C032-1F3539EEEAA9}"/>
              </a:ext>
            </a:extLst>
          </p:cNvPr>
          <p:cNvSpPr/>
          <p:nvPr/>
        </p:nvSpPr>
        <p:spPr>
          <a:xfrm>
            <a:off x="685800" y="9029700"/>
            <a:ext cx="1483489" cy="458533"/>
          </a:xfrm>
          <a:custGeom>
            <a:avLst/>
            <a:gdLst/>
            <a:ahLst/>
            <a:cxnLst/>
            <a:rect l="l" t="t" r="r" b="b"/>
            <a:pathLst>
              <a:path w="1483489" h="458533">
                <a:moveTo>
                  <a:pt x="0" y="0"/>
                </a:moveTo>
                <a:lnTo>
                  <a:pt x="1483489" y="0"/>
                </a:lnTo>
                <a:lnTo>
                  <a:pt x="1483489" y="458533"/>
                </a:lnTo>
                <a:lnTo>
                  <a:pt x="0" y="458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21">
            <a:extLst>
              <a:ext uri="{FF2B5EF4-FFF2-40B4-BE49-F238E27FC236}">
                <a16:creationId xmlns:a16="http://schemas.microsoft.com/office/drawing/2014/main" id="{8F3E08D8-D9FC-1DB7-3DB8-91D76F202310}"/>
              </a:ext>
            </a:extLst>
          </p:cNvPr>
          <p:cNvGrpSpPr/>
          <p:nvPr/>
        </p:nvGrpSpPr>
        <p:grpSpPr>
          <a:xfrm rot="5400000">
            <a:off x="14966586" y="-2910082"/>
            <a:ext cx="5050396" cy="5722768"/>
            <a:chOff x="0" y="0"/>
            <a:chExt cx="812800" cy="812800"/>
          </a:xfrm>
        </p:grpSpPr>
        <p:sp>
          <p:nvSpPr>
            <p:cNvPr id="15" name="Freeform 22">
              <a:extLst>
                <a:ext uri="{FF2B5EF4-FFF2-40B4-BE49-F238E27FC236}">
                  <a16:creationId xmlns:a16="http://schemas.microsoft.com/office/drawing/2014/main" id="{F6E2A491-0429-5DA7-9492-79389CB10CC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6" name="TextBox 23">
              <a:extLst>
                <a:ext uri="{FF2B5EF4-FFF2-40B4-BE49-F238E27FC236}">
                  <a16:creationId xmlns:a16="http://schemas.microsoft.com/office/drawing/2014/main" id="{D5A37188-B7E7-573C-D2CF-3D58F0DE49DF}"/>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7" name="Freeform 46">
            <a:extLst>
              <a:ext uri="{FF2B5EF4-FFF2-40B4-BE49-F238E27FC236}">
                <a16:creationId xmlns:a16="http://schemas.microsoft.com/office/drawing/2014/main" id="{BB6E4466-5C41-4DC8-25CF-7E8F8E1AAA9F}"/>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2" name="Picture 1" descr="A screenshot of a graph&#10;&#10;AI-generated content may be incorrect.">
            <a:extLst>
              <a:ext uri="{FF2B5EF4-FFF2-40B4-BE49-F238E27FC236}">
                <a16:creationId xmlns:a16="http://schemas.microsoft.com/office/drawing/2014/main" id="{7556D0A3-2D5A-17D9-42E2-49F0C7D06B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1953" y="456533"/>
            <a:ext cx="11540012" cy="9373933"/>
          </a:xfrm>
          <a:prstGeom prst="rect">
            <a:avLst/>
          </a:prstGeom>
        </p:spPr>
      </p:pic>
      <p:sp>
        <p:nvSpPr>
          <p:cNvPr id="4" name="TextBox 3">
            <a:extLst>
              <a:ext uri="{FF2B5EF4-FFF2-40B4-BE49-F238E27FC236}">
                <a16:creationId xmlns:a16="http://schemas.microsoft.com/office/drawing/2014/main" id="{9D3C6543-94F1-2E80-DA4E-4DE2DD4A79AA}"/>
              </a:ext>
            </a:extLst>
          </p:cNvPr>
          <p:cNvSpPr txBox="1"/>
          <p:nvPr/>
        </p:nvSpPr>
        <p:spPr>
          <a:xfrm>
            <a:off x="14249400" y="3848100"/>
            <a:ext cx="3581400" cy="4524315"/>
          </a:xfrm>
          <a:prstGeom prst="rect">
            <a:avLst/>
          </a:prstGeom>
          <a:noFill/>
        </p:spPr>
        <p:txBody>
          <a:bodyPr wrap="square">
            <a:spAutoFit/>
          </a:bodyPr>
          <a:lstStyle/>
          <a:p>
            <a:pPr>
              <a:buNone/>
            </a:pPr>
            <a:r>
              <a:rPr lang="en-US" dirty="0">
                <a:solidFill>
                  <a:schemeClr val="bg1"/>
                </a:solidFill>
                <a:effectLst/>
              </a:rPr>
              <a:t>The </a:t>
            </a:r>
            <a:r>
              <a:rPr lang="en-US" dirty="0" err="1">
                <a:solidFill>
                  <a:schemeClr val="bg1"/>
                </a:solidFill>
                <a:effectLst/>
              </a:rPr>
              <a:t>Rihla</a:t>
            </a:r>
            <a:r>
              <a:rPr lang="en-US" dirty="0">
                <a:solidFill>
                  <a:schemeClr val="bg1"/>
                </a:solidFill>
                <a:effectLst/>
              </a:rPr>
              <a:t> Logistics Operations Dashboard provides a consolidated view of financial and operational performance, recording total rental price of $31.24M, trip distance cost of $9.38M, freight price of $4.34M, and maintenance cost of $3.29M. Key insights reveal rental vehicle prices concentrated around a central peak, trip distances predominantly short-range (declining sharply beyond 50 km), mobile payments dominating freight transactions, and maintenance costs led by diagnostics, overhaul, and replacement activities</a:t>
            </a:r>
          </a:p>
        </p:txBody>
      </p:sp>
    </p:spTree>
    <p:extLst>
      <p:ext uri="{BB962C8B-B14F-4D97-AF65-F5344CB8AC3E}">
        <p14:creationId xmlns:p14="http://schemas.microsoft.com/office/powerpoint/2010/main" val="1819359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5BBB3-71B8-EB79-A120-548FA63D6102}"/>
            </a:ext>
          </a:extLst>
        </p:cNvPr>
        <p:cNvGrpSpPr/>
        <p:nvPr/>
      </p:nvGrpSpPr>
      <p:grpSpPr>
        <a:xfrm>
          <a:off x="0" y="0"/>
          <a:ext cx="0" cy="0"/>
          <a:chOff x="0" y="0"/>
          <a:chExt cx="0" cy="0"/>
        </a:xfrm>
      </p:grpSpPr>
      <p:sp>
        <p:nvSpPr>
          <p:cNvPr id="7" name="Freeform 19">
            <a:extLst>
              <a:ext uri="{FF2B5EF4-FFF2-40B4-BE49-F238E27FC236}">
                <a16:creationId xmlns:a16="http://schemas.microsoft.com/office/drawing/2014/main" id="{9ED62518-7268-43A8-1608-3440DF4ADDCB}"/>
              </a:ext>
            </a:extLst>
          </p:cNvPr>
          <p:cNvSpPr/>
          <p:nvPr/>
        </p:nvSpPr>
        <p:spPr>
          <a:xfrm>
            <a:off x="685800" y="9029700"/>
            <a:ext cx="1483489" cy="458533"/>
          </a:xfrm>
          <a:custGeom>
            <a:avLst/>
            <a:gdLst/>
            <a:ahLst/>
            <a:cxnLst/>
            <a:rect l="l" t="t" r="r" b="b"/>
            <a:pathLst>
              <a:path w="1483489" h="458533">
                <a:moveTo>
                  <a:pt x="0" y="0"/>
                </a:moveTo>
                <a:lnTo>
                  <a:pt x="1483489" y="0"/>
                </a:lnTo>
                <a:lnTo>
                  <a:pt x="1483489" y="458533"/>
                </a:lnTo>
                <a:lnTo>
                  <a:pt x="0" y="458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21">
            <a:extLst>
              <a:ext uri="{FF2B5EF4-FFF2-40B4-BE49-F238E27FC236}">
                <a16:creationId xmlns:a16="http://schemas.microsoft.com/office/drawing/2014/main" id="{3751A417-BDAD-09A9-B603-445204BE6C04}"/>
              </a:ext>
            </a:extLst>
          </p:cNvPr>
          <p:cNvGrpSpPr/>
          <p:nvPr/>
        </p:nvGrpSpPr>
        <p:grpSpPr>
          <a:xfrm rot="5400000">
            <a:off x="14551812" y="-2573896"/>
            <a:ext cx="5801356" cy="5801356"/>
            <a:chOff x="0" y="0"/>
            <a:chExt cx="812800" cy="812800"/>
          </a:xfrm>
        </p:grpSpPr>
        <p:sp>
          <p:nvSpPr>
            <p:cNvPr id="15" name="Freeform 22">
              <a:extLst>
                <a:ext uri="{FF2B5EF4-FFF2-40B4-BE49-F238E27FC236}">
                  <a16:creationId xmlns:a16="http://schemas.microsoft.com/office/drawing/2014/main" id="{17E562F7-0D1D-5781-4F1F-85635576478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6" name="TextBox 23">
              <a:extLst>
                <a:ext uri="{FF2B5EF4-FFF2-40B4-BE49-F238E27FC236}">
                  <a16:creationId xmlns:a16="http://schemas.microsoft.com/office/drawing/2014/main" id="{73AACD83-E409-70C9-6420-7EF3ED0292BD}"/>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7" name="Freeform 46">
            <a:extLst>
              <a:ext uri="{FF2B5EF4-FFF2-40B4-BE49-F238E27FC236}">
                <a16:creationId xmlns:a16="http://schemas.microsoft.com/office/drawing/2014/main" id="{BCCB9C42-5DB8-F37B-AC59-79FB87D83BF4}"/>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Picture 2" descr="A diagram of a graph&#10;&#10;AI-generated content may be incorrect.">
            <a:extLst>
              <a:ext uri="{FF2B5EF4-FFF2-40B4-BE49-F238E27FC236}">
                <a16:creationId xmlns:a16="http://schemas.microsoft.com/office/drawing/2014/main" id="{F91D2A30-DAE5-DC06-0ACE-2F90977BED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9640" y="266522"/>
            <a:ext cx="11771566" cy="9373933"/>
          </a:xfrm>
          <a:prstGeom prst="rect">
            <a:avLst/>
          </a:prstGeom>
        </p:spPr>
      </p:pic>
      <p:sp>
        <p:nvSpPr>
          <p:cNvPr id="4" name="TextBox 3">
            <a:extLst>
              <a:ext uri="{FF2B5EF4-FFF2-40B4-BE49-F238E27FC236}">
                <a16:creationId xmlns:a16="http://schemas.microsoft.com/office/drawing/2014/main" id="{4CD45118-71E7-D352-E2D5-2503E2AA92CA}"/>
              </a:ext>
            </a:extLst>
          </p:cNvPr>
          <p:cNvSpPr txBox="1"/>
          <p:nvPr/>
        </p:nvSpPr>
        <p:spPr>
          <a:xfrm>
            <a:off x="14253144" y="4285143"/>
            <a:ext cx="3349055" cy="5355312"/>
          </a:xfrm>
          <a:prstGeom prst="rect">
            <a:avLst/>
          </a:prstGeom>
          <a:noFill/>
        </p:spPr>
        <p:txBody>
          <a:bodyPr wrap="square">
            <a:spAutoFit/>
          </a:bodyPr>
          <a:lstStyle/>
          <a:p>
            <a:pPr>
              <a:buNone/>
            </a:pPr>
            <a:r>
              <a:rPr lang="en-US" dirty="0">
                <a:solidFill>
                  <a:schemeClr val="bg1"/>
                </a:solidFill>
                <a:effectLst/>
              </a:rPr>
              <a:t>The </a:t>
            </a:r>
            <a:r>
              <a:rPr lang="en-US" dirty="0" err="1">
                <a:solidFill>
                  <a:schemeClr val="bg1"/>
                </a:solidFill>
                <a:effectLst/>
              </a:rPr>
              <a:t>Rihla</a:t>
            </a:r>
            <a:r>
              <a:rPr lang="en-US" dirty="0">
                <a:solidFill>
                  <a:schemeClr val="bg1"/>
                </a:solidFill>
                <a:effectLst/>
              </a:rPr>
              <a:t> Logistics Operations Dashboard introduces enhanced KPIs and visualizations, highlighting an average trip price of $233.58, total unique vehicles rented at 2,696, average freight weight of 20.89 kg, and 17 distinct maintenance types. Key insights show rental days most frequently between 5–15 days, significantly higher average trip prices for mobile payments compared to card and cash, fragile shipments commanding premium pricing, and maintenance costs heavily skewed toward lower-value repairs with a long tail of occasional high-cost events.</a:t>
            </a:r>
          </a:p>
        </p:txBody>
      </p:sp>
    </p:spTree>
    <p:extLst>
      <p:ext uri="{BB962C8B-B14F-4D97-AF65-F5344CB8AC3E}">
        <p14:creationId xmlns:p14="http://schemas.microsoft.com/office/powerpoint/2010/main" val="1527526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EE1F3-ADF6-A8FB-0D21-92FA527A2A3E}"/>
            </a:ext>
          </a:extLst>
        </p:cNvPr>
        <p:cNvGrpSpPr/>
        <p:nvPr/>
      </p:nvGrpSpPr>
      <p:grpSpPr>
        <a:xfrm>
          <a:off x="0" y="0"/>
          <a:ext cx="0" cy="0"/>
          <a:chOff x="0" y="0"/>
          <a:chExt cx="0" cy="0"/>
        </a:xfrm>
      </p:grpSpPr>
      <p:sp>
        <p:nvSpPr>
          <p:cNvPr id="7" name="Freeform 19">
            <a:extLst>
              <a:ext uri="{FF2B5EF4-FFF2-40B4-BE49-F238E27FC236}">
                <a16:creationId xmlns:a16="http://schemas.microsoft.com/office/drawing/2014/main" id="{AA8105B4-99C6-653E-3F2D-B3CB401585BA}"/>
              </a:ext>
            </a:extLst>
          </p:cNvPr>
          <p:cNvSpPr/>
          <p:nvPr/>
        </p:nvSpPr>
        <p:spPr>
          <a:xfrm>
            <a:off x="685800" y="9029700"/>
            <a:ext cx="1483489" cy="458533"/>
          </a:xfrm>
          <a:custGeom>
            <a:avLst/>
            <a:gdLst/>
            <a:ahLst/>
            <a:cxnLst/>
            <a:rect l="l" t="t" r="r" b="b"/>
            <a:pathLst>
              <a:path w="1483489" h="458533">
                <a:moveTo>
                  <a:pt x="0" y="0"/>
                </a:moveTo>
                <a:lnTo>
                  <a:pt x="1483489" y="0"/>
                </a:lnTo>
                <a:lnTo>
                  <a:pt x="1483489" y="458533"/>
                </a:lnTo>
                <a:lnTo>
                  <a:pt x="0" y="458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21">
            <a:extLst>
              <a:ext uri="{FF2B5EF4-FFF2-40B4-BE49-F238E27FC236}">
                <a16:creationId xmlns:a16="http://schemas.microsoft.com/office/drawing/2014/main" id="{33A766DB-C0E8-C42F-F211-81E2D4EDBA66}"/>
              </a:ext>
            </a:extLst>
          </p:cNvPr>
          <p:cNvGrpSpPr/>
          <p:nvPr/>
        </p:nvGrpSpPr>
        <p:grpSpPr>
          <a:xfrm rot="5400000">
            <a:off x="14551812" y="-2573896"/>
            <a:ext cx="5801356" cy="5801356"/>
            <a:chOff x="0" y="0"/>
            <a:chExt cx="812800" cy="812800"/>
          </a:xfrm>
        </p:grpSpPr>
        <p:sp>
          <p:nvSpPr>
            <p:cNvPr id="15" name="Freeform 22">
              <a:extLst>
                <a:ext uri="{FF2B5EF4-FFF2-40B4-BE49-F238E27FC236}">
                  <a16:creationId xmlns:a16="http://schemas.microsoft.com/office/drawing/2014/main" id="{A8B1826C-A64C-8A7F-5AEF-ED20E93E2DD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6" name="TextBox 23">
              <a:extLst>
                <a:ext uri="{FF2B5EF4-FFF2-40B4-BE49-F238E27FC236}">
                  <a16:creationId xmlns:a16="http://schemas.microsoft.com/office/drawing/2014/main" id="{B22D6F72-4AE7-ED9A-5B86-78FE779AB019}"/>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7" name="Freeform 46">
            <a:extLst>
              <a:ext uri="{FF2B5EF4-FFF2-40B4-BE49-F238E27FC236}">
                <a16:creationId xmlns:a16="http://schemas.microsoft.com/office/drawing/2014/main" id="{27B98C30-42A6-280A-6977-3EFBAB5FE8D7}"/>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2" name="Picture 1" descr="A screenshot of a graph&#10;&#10;AI-generated content may be incorrect.">
            <a:extLst>
              <a:ext uri="{FF2B5EF4-FFF2-40B4-BE49-F238E27FC236}">
                <a16:creationId xmlns:a16="http://schemas.microsoft.com/office/drawing/2014/main" id="{0B416258-4DA2-1DF5-DF4C-010278E7BF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9289" y="114300"/>
            <a:ext cx="11734800" cy="9488233"/>
          </a:xfrm>
          <a:prstGeom prst="rect">
            <a:avLst/>
          </a:prstGeom>
        </p:spPr>
      </p:pic>
      <p:sp>
        <p:nvSpPr>
          <p:cNvPr id="4" name="TextBox 3">
            <a:extLst>
              <a:ext uri="{FF2B5EF4-FFF2-40B4-BE49-F238E27FC236}">
                <a16:creationId xmlns:a16="http://schemas.microsoft.com/office/drawing/2014/main" id="{BEEBE053-C998-F8D1-4043-35A1342FC0DE}"/>
              </a:ext>
            </a:extLst>
          </p:cNvPr>
          <p:cNvSpPr txBox="1"/>
          <p:nvPr/>
        </p:nvSpPr>
        <p:spPr>
          <a:xfrm>
            <a:off x="14140516" y="3970222"/>
            <a:ext cx="3842684" cy="5078313"/>
          </a:xfrm>
          <a:prstGeom prst="rect">
            <a:avLst/>
          </a:prstGeom>
          <a:noFill/>
        </p:spPr>
        <p:txBody>
          <a:bodyPr wrap="square">
            <a:spAutoFit/>
          </a:bodyPr>
          <a:lstStyle/>
          <a:p>
            <a:pPr>
              <a:buNone/>
            </a:pPr>
            <a:r>
              <a:rPr lang="en-US" dirty="0">
                <a:solidFill>
                  <a:schemeClr val="bg1"/>
                </a:solidFill>
                <a:effectLst/>
              </a:rPr>
              <a:t>The </a:t>
            </a:r>
            <a:r>
              <a:rPr lang="en-US" dirty="0" err="1">
                <a:solidFill>
                  <a:schemeClr val="bg1"/>
                </a:solidFill>
                <a:effectLst/>
              </a:rPr>
              <a:t>Rihla</a:t>
            </a:r>
            <a:r>
              <a:rPr lang="en-US" dirty="0">
                <a:solidFill>
                  <a:schemeClr val="bg1"/>
                </a:solidFill>
                <a:effectLst/>
              </a:rPr>
              <a:t> Logistics Operations Dashboard presents advanced KPIs and visualizations, reporting total driver cut from rentals of $15.18M, average trip duration of 185 minutes, average weight of fragile shipments at 29.98 kg, and a maximum single-event maintenance cost of $61,307. Key insights reveal the vast majority of rentals in "completed" status with minimal cancellations, strong positive correlation between trip distance and duration, freight volume heavily concentrated in lower ranges, and highest average maintenance costs for engine ($2,200+), followed by transmission and suspension components.</a:t>
            </a:r>
          </a:p>
        </p:txBody>
      </p:sp>
    </p:spTree>
    <p:extLst>
      <p:ext uri="{BB962C8B-B14F-4D97-AF65-F5344CB8AC3E}">
        <p14:creationId xmlns:p14="http://schemas.microsoft.com/office/powerpoint/2010/main" val="507825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B2517-BFB3-8A66-8164-6B26FB86E3BD}"/>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F439D60-4A36-D968-71D2-926B815CACFE}"/>
              </a:ext>
            </a:extLst>
          </p:cNvPr>
          <p:cNvGrpSpPr/>
          <p:nvPr/>
        </p:nvGrpSpPr>
        <p:grpSpPr>
          <a:xfrm>
            <a:off x="1441531" y="4300051"/>
            <a:ext cx="504447" cy="494429"/>
            <a:chOff x="0" y="0"/>
            <a:chExt cx="132858" cy="130220"/>
          </a:xfrm>
        </p:grpSpPr>
        <p:sp>
          <p:nvSpPr>
            <p:cNvPr id="4" name="Freeform 4">
              <a:extLst>
                <a:ext uri="{FF2B5EF4-FFF2-40B4-BE49-F238E27FC236}">
                  <a16:creationId xmlns:a16="http://schemas.microsoft.com/office/drawing/2014/main" id="{ED169381-DCB7-9DE9-C478-C38F1C3C238B}"/>
                </a:ext>
              </a:extLst>
            </p:cNvPr>
            <p:cNvSpPr/>
            <p:nvPr/>
          </p:nvSpPr>
          <p:spPr>
            <a:xfrm>
              <a:off x="0" y="0"/>
              <a:ext cx="132858" cy="130220"/>
            </a:xfrm>
            <a:custGeom>
              <a:avLst/>
              <a:gdLst/>
              <a:ahLst/>
              <a:cxnLst/>
              <a:rect l="l" t="t" r="r" b="b"/>
              <a:pathLst>
                <a:path w="132858" h="130220">
                  <a:moveTo>
                    <a:pt x="65110" y="0"/>
                  </a:moveTo>
                  <a:lnTo>
                    <a:pt x="67748" y="0"/>
                  </a:lnTo>
                  <a:cubicBezTo>
                    <a:pt x="103708" y="0"/>
                    <a:pt x="132858" y="29151"/>
                    <a:pt x="132858" y="65110"/>
                  </a:cubicBezTo>
                  <a:lnTo>
                    <a:pt x="132858" y="65110"/>
                  </a:lnTo>
                  <a:cubicBezTo>
                    <a:pt x="132858" y="101069"/>
                    <a:pt x="103708" y="130220"/>
                    <a:pt x="67748" y="130220"/>
                  </a:cubicBezTo>
                  <a:lnTo>
                    <a:pt x="65110" y="130220"/>
                  </a:lnTo>
                  <a:cubicBezTo>
                    <a:pt x="29151" y="130220"/>
                    <a:pt x="0" y="101069"/>
                    <a:pt x="0" y="65110"/>
                  </a:cubicBezTo>
                  <a:lnTo>
                    <a:pt x="0" y="65110"/>
                  </a:lnTo>
                  <a:cubicBezTo>
                    <a:pt x="0" y="29151"/>
                    <a:pt x="29151" y="0"/>
                    <a:pt x="65110" y="0"/>
                  </a:cubicBezTo>
                  <a:close/>
                </a:path>
              </a:pathLst>
            </a:custGeom>
            <a:gradFill rotWithShape="1">
              <a:gsLst>
                <a:gs pos="0">
                  <a:srgbClr val="1BBBCB">
                    <a:alpha val="100000"/>
                  </a:srgbClr>
                </a:gs>
                <a:gs pos="100000">
                  <a:srgbClr val="141C25">
                    <a:alpha val="100000"/>
                  </a:srgbClr>
                </a:gs>
              </a:gsLst>
              <a:lin ang="5400000"/>
            </a:gradFill>
          </p:spPr>
        </p:sp>
        <p:sp>
          <p:nvSpPr>
            <p:cNvPr id="5" name="TextBox 5">
              <a:extLst>
                <a:ext uri="{FF2B5EF4-FFF2-40B4-BE49-F238E27FC236}">
                  <a16:creationId xmlns:a16="http://schemas.microsoft.com/office/drawing/2014/main" id="{0EBA8F6E-A36E-7736-D384-33A2236F808F}"/>
                </a:ext>
              </a:extLst>
            </p:cNvPr>
            <p:cNvSpPr txBox="1"/>
            <p:nvPr/>
          </p:nvSpPr>
          <p:spPr>
            <a:xfrm>
              <a:off x="0" y="19050"/>
              <a:ext cx="132858" cy="111170"/>
            </a:xfrm>
            <a:prstGeom prst="rect">
              <a:avLst/>
            </a:prstGeom>
          </p:spPr>
          <p:txBody>
            <a:bodyPr lIns="50800" tIns="50800" rIns="50800" bIns="50800" rtlCol="0" anchor="ctr"/>
            <a:lstStyle/>
            <a:p>
              <a:pPr algn="ctr">
                <a:lnSpc>
                  <a:spcPts val="2750"/>
                </a:lnSpc>
              </a:pPr>
              <a:endParaRPr/>
            </a:p>
          </p:txBody>
        </p:sp>
      </p:grpSp>
      <p:grpSp>
        <p:nvGrpSpPr>
          <p:cNvPr id="6" name="Group 6">
            <a:extLst>
              <a:ext uri="{FF2B5EF4-FFF2-40B4-BE49-F238E27FC236}">
                <a16:creationId xmlns:a16="http://schemas.microsoft.com/office/drawing/2014/main" id="{FB3D8F35-0F53-4AA7-A82B-1D2DD199522E}"/>
              </a:ext>
            </a:extLst>
          </p:cNvPr>
          <p:cNvGrpSpPr/>
          <p:nvPr/>
        </p:nvGrpSpPr>
        <p:grpSpPr>
          <a:xfrm>
            <a:off x="7127469" y="4300051"/>
            <a:ext cx="504447" cy="494429"/>
            <a:chOff x="0" y="0"/>
            <a:chExt cx="132858" cy="130220"/>
          </a:xfrm>
        </p:grpSpPr>
        <p:sp>
          <p:nvSpPr>
            <p:cNvPr id="7" name="Freeform 7">
              <a:extLst>
                <a:ext uri="{FF2B5EF4-FFF2-40B4-BE49-F238E27FC236}">
                  <a16:creationId xmlns:a16="http://schemas.microsoft.com/office/drawing/2014/main" id="{12416459-2817-8C41-2027-6D6D5380578D}"/>
                </a:ext>
              </a:extLst>
            </p:cNvPr>
            <p:cNvSpPr/>
            <p:nvPr/>
          </p:nvSpPr>
          <p:spPr>
            <a:xfrm>
              <a:off x="0" y="0"/>
              <a:ext cx="132858" cy="130220"/>
            </a:xfrm>
            <a:custGeom>
              <a:avLst/>
              <a:gdLst/>
              <a:ahLst/>
              <a:cxnLst/>
              <a:rect l="l" t="t" r="r" b="b"/>
              <a:pathLst>
                <a:path w="132858" h="130220">
                  <a:moveTo>
                    <a:pt x="65110" y="0"/>
                  </a:moveTo>
                  <a:lnTo>
                    <a:pt x="67748" y="0"/>
                  </a:lnTo>
                  <a:cubicBezTo>
                    <a:pt x="103708" y="0"/>
                    <a:pt x="132858" y="29151"/>
                    <a:pt x="132858" y="65110"/>
                  </a:cubicBezTo>
                  <a:lnTo>
                    <a:pt x="132858" y="65110"/>
                  </a:lnTo>
                  <a:cubicBezTo>
                    <a:pt x="132858" y="101069"/>
                    <a:pt x="103708" y="130220"/>
                    <a:pt x="67748" y="130220"/>
                  </a:cubicBezTo>
                  <a:lnTo>
                    <a:pt x="65110" y="130220"/>
                  </a:lnTo>
                  <a:cubicBezTo>
                    <a:pt x="29151" y="130220"/>
                    <a:pt x="0" y="101069"/>
                    <a:pt x="0" y="65110"/>
                  </a:cubicBezTo>
                  <a:lnTo>
                    <a:pt x="0" y="65110"/>
                  </a:lnTo>
                  <a:cubicBezTo>
                    <a:pt x="0" y="29151"/>
                    <a:pt x="29151" y="0"/>
                    <a:pt x="65110" y="0"/>
                  </a:cubicBezTo>
                  <a:close/>
                </a:path>
              </a:pathLst>
            </a:custGeom>
            <a:gradFill rotWithShape="1">
              <a:gsLst>
                <a:gs pos="0">
                  <a:srgbClr val="1BBBCB">
                    <a:alpha val="100000"/>
                  </a:srgbClr>
                </a:gs>
                <a:gs pos="100000">
                  <a:srgbClr val="141C25">
                    <a:alpha val="100000"/>
                  </a:srgbClr>
                </a:gs>
              </a:gsLst>
              <a:lin ang="5400000"/>
            </a:gradFill>
          </p:spPr>
        </p:sp>
        <p:sp>
          <p:nvSpPr>
            <p:cNvPr id="8" name="TextBox 8">
              <a:extLst>
                <a:ext uri="{FF2B5EF4-FFF2-40B4-BE49-F238E27FC236}">
                  <a16:creationId xmlns:a16="http://schemas.microsoft.com/office/drawing/2014/main" id="{3107E1F0-EDD5-0E6F-6F29-B62F22E78D37}"/>
                </a:ext>
              </a:extLst>
            </p:cNvPr>
            <p:cNvSpPr txBox="1"/>
            <p:nvPr/>
          </p:nvSpPr>
          <p:spPr>
            <a:xfrm>
              <a:off x="0" y="19050"/>
              <a:ext cx="132858" cy="111170"/>
            </a:xfrm>
            <a:prstGeom prst="rect">
              <a:avLst/>
            </a:prstGeom>
          </p:spPr>
          <p:txBody>
            <a:bodyPr lIns="50800" tIns="50800" rIns="50800" bIns="50800" rtlCol="0" anchor="ctr"/>
            <a:lstStyle/>
            <a:p>
              <a:pPr algn="ctr">
                <a:lnSpc>
                  <a:spcPts val="2750"/>
                </a:lnSpc>
              </a:pPr>
              <a:endParaRPr/>
            </a:p>
          </p:txBody>
        </p:sp>
      </p:grpSp>
      <p:grpSp>
        <p:nvGrpSpPr>
          <p:cNvPr id="9" name="Group 9">
            <a:extLst>
              <a:ext uri="{FF2B5EF4-FFF2-40B4-BE49-F238E27FC236}">
                <a16:creationId xmlns:a16="http://schemas.microsoft.com/office/drawing/2014/main" id="{107DA76B-8DF8-D1C4-9EA9-62DA994DAFEA}"/>
              </a:ext>
            </a:extLst>
          </p:cNvPr>
          <p:cNvGrpSpPr/>
          <p:nvPr/>
        </p:nvGrpSpPr>
        <p:grpSpPr>
          <a:xfrm>
            <a:off x="12692535" y="4300051"/>
            <a:ext cx="504447" cy="494429"/>
            <a:chOff x="0" y="0"/>
            <a:chExt cx="132858" cy="130220"/>
          </a:xfrm>
        </p:grpSpPr>
        <p:sp>
          <p:nvSpPr>
            <p:cNvPr id="10" name="Freeform 10">
              <a:extLst>
                <a:ext uri="{FF2B5EF4-FFF2-40B4-BE49-F238E27FC236}">
                  <a16:creationId xmlns:a16="http://schemas.microsoft.com/office/drawing/2014/main" id="{0DAA9C9C-96F7-19F1-C4A4-3AF2CB03396C}"/>
                </a:ext>
              </a:extLst>
            </p:cNvPr>
            <p:cNvSpPr/>
            <p:nvPr/>
          </p:nvSpPr>
          <p:spPr>
            <a:xfrm>
              <a:off x="0" y="0"/>
              <a:ext cx="132858" cy="130220"/>
            </a:xfrm>
            <a:custGeom>
              <a:avLst/>
              <a:gdLst/>
              <a:ahLst/>
              <a:cxnLst/>
              <a:rect l="l" t="t" r="r" b="b"/>
              <a:pathLst>
                <a:path w="132858" h="130220">
                  <a:moveTo>
                    <a:pt x="65110" y="0"/>
                  </a:moveTo>
                  <a:lnTo>
                    <a:pt x="67748" y="0"/>
                  </a:lnTo>
                  <a:cubicBezTo>
                    <a:pt x="103708" y="0"/>
                    <a:pt x="132858" y="29151"/>
                    <a:pt x="132858" y="65110"/>
                  </a:cubicBezTo>
                  <a:lnTo>
                    <a:pt x="132858" y="65110"/>
                  </a:lnTo>
                  <a:cubicBezTo>
                    <a:pt x="132858" y="101069"/>
                    <a:pt x="103708" y="130220"/>
                    <a:pt x="67748" y="130220"/>
                  </a:cubicBezTo>
                  <a:lnTo>
                    <a:pt x="65110" y="130220"/>
                  </a:lnTo>
                  <a:cubicBezTo>
                    <a:pt x="29151" y="130220"/>
                    <a:pt x="0" y="101069"/>
                    <a:pt x="0" y="65110"/>
                  </a:cubicBezTo>
                  <a:lnTo>
                    <a:pt x="0" y="65110"/>
                  </a:lnTo>
                  <a:cubicBezTo>
                    <a:pt x="0" y="29151"/>
                    <a:pt x="29151" y="0"/>
                    <a:pt x="65110" y="0"/>
                  </a:cubicBezTo>
                  <a:close/>
                </a:path>
              </a:pathLst>
            </a:custGeom>
            <a:gradFill rotWithShape="1">
              <a:gsLst>
                <a:gs pos="0">
                  <a:srgbClr val="1BBBCB">
                    <a:alpha val="100000"/>
                  </a:srgbClr>
                </a:gs>
                <a:gs pos="100000">
                  <a:srgbClr val="141C25">
                    <a:alpha val="100000"/>
                  </a:srgbClr>
                </a:gs>
              </a:gsLst>
              <a:lin ang="5400000"/>
            </a:gradFill>
          </p:spPr>
        </p:sp>
        <p:sp>
          <p:nvSpPr>
            <p:cNvPr id="11" name="TextBox 11">
              <a:extLst>
                <a:ext uri="{FF2B5EF4-FFF2-40B4-BE49-F238E27FC236}">
                  <a16:creationId xmlns:a16="http://schemas.microsoft.com/office/drawing/2014/main" id="{3E52BE3B-9A55-4792-5BC5-3D0F66F16A87}"/>
                </a:ext>
              </a:extLst>
            </p:cNvPr>
            <p:cNvSpPr txBox="1"/>
            <p:nvPr/>
          </p:nvSpPr>
          <p:spPr>
            <a:xfrm>
              <a:off x="0" y="19050"/>
              <a:ext cx="132858" cy="111170"/>
            </a:xfrm>
            <a:prstGeom prst="rect">
              <a:avLst/>
            </a:prstGeom>
          </p:spPr>
          <p:txBody>
            <a:bodyPr lIns="50800" tIns="50800" rIns="50800" bIns="50800" rtlCol="0" anchor="ctr"/>
            <a:lstStyle/>
            <a:p>
              <a:pPr algn="ctr">
                <a:lnSpc>
                  <a:spcPts val="2750"/>
                </a:lnSpc>
              </a:pPr>
              <a:endParaRPr/>
            </a:p>
          </p:txBody>
        </p:sp>
      </p:grpSp>
      <p:grpSp>
        <p:nvGrpSpPr>
          <p:cNvPr id="12" name="Group 12">
            <a:extLst>
              <a:ext uri="{FF2B5EF4-FFF2-40B4-BE49-F238E27FC236}">
                <a16:creationId xmlns:a16="http://schemas.microsoft.com/office/drawing/2014/main" id="{C79BC375-A8E0-0A02-8BA3-F7F6CDE30775}"/>
              </a:ext>
            </a:extLst>
          </p:cNvPr>
          <p:cNvGrpSpPr/>
          <p:nvPr/>
        </p:nvGrpSpPr>
        <p:grpSpPr>
          <a:xfrm>
            <a:off x="1441531" y="6846225"/>
            <a:ext cx="504447" cy="494429"/>
            <a:chOff x="0" y="0"/>
            <a:chExt cx="132858" cy="130220"/>
          </a:xfrm>
        </p:grpSpPr>
        <p:sp>
          <p:nvSpPr>
            <p:cNvPr id="13" name="Freeform 13">
              <a:extLst>
                <a:ext uri="{FF2B5EF4-FFF2-40B4-BE49-F238E27FC236}">
                  <a16:creationId xmlns:a16="http://schemas.microsoft.com/office/drawing/2014/main" id="{36BB4EC7-BA80-6AA0-F493-1D41C6D7CFDA}"/>
                </a:ext>
              </a:extLst>
            </p:cNvPr>
            <p:cNvSpPr/>
            <p:nvPr/>
          </p:nvSpPr>
          <p:spPr>
            <a:xfrm>
              <a:off x="0" y="0"/>
              <a:ext cx="132858" cy="130220"/>
            </a:xfrm>
            <a:custGeom>
              <a:avLst/>
              <a:gdLst/>
              <a:ahLst/>
              <a:cxnLst/>
              <a:rect l="l" t="t" r="r" b="b"/>
              <a:pathLst>
                <a:path w="132858" h="130220">
                  <a:moveTo>
                    <a:pt x="65110" y="0"/>
                  </a:moveTo>
                  <a:lnTo>
                    <a:pt x="67748" y="0"/>
                  </a:lnTo>
                  <a:cubicBezTo>
                    <a:pt x="103708" y="0"/>
                    <a:pt x="132858" y="29151"/>
                    <a:pt x="132858" y="65110"/>
                  </a:cubicBezTo>
                  <a:lnTo>
                    <a:pt x="132858" y="65110"/>
                  </a:lnTo>
                  <a:cubicBezTo>
                    <a:pt x="132858" y="101069"/>
                    <a:pt x="103708" y="130220"/>
                    <a:pt x="67748" y="130220"/>
                  </a:cubicBezTo>
                  <a:lnTo>
                    <a:pt x="65110" y="130220"/>
                  </a:lnTo>
                  <a:cubicBezTo>
                    <a:pt x="29151" y="130220"/>
                    <a:pt x="0" y="101069"/>
                    <a:pt x="0" y="65110"/>
                  </a:cubicBezTo>
                  <a:lnTo>
                    <a:pt x="0" y="65110"/>
                  </a:lnTo>
                  <a:cubicBezTo>
                    <a:pt x="0" y="29151"/>
                    <a:pt x="29151" y="0"/>
                    <a:pt x="65110" y="0"/>
                  </a:cubicBezTo>
                  <a:close/>
                </a:path>
              </a:pathLst>
            </a:custGeom>
            <a:gradFill rotWithShape="1">
              <a:gsLst>
                <a:gs pos="0">
                  <a:srgbClr val="1BBBCB">
                    <a:alpha val="100000"/>
                  </a:srgbClr>
                </a:gs>
                <a:gs pos="100000">
                  <a:srgbClr val="141C25">
                    <a:alpha val="100000"/>
                  </a:srgbClr>
                </a:gs>
              </a:gsLst>
              <a:lin ang="5400000"/>
            </a:gradFill>
          </p:spPr>
        </p:sp>
        <p:sp>
          <p:nvSpPr>
            <p:cNvPr id="14" name="TextBox 14">
              <a:extLst>
                <a:ext uri="{FF2B5EF4-FFF2-40B4-BE49-F238E27FC236}">
                  <a16:creationId xmlns:a16="http://schemas.microsoft.com/office/drawing/2014/main" id="{2DC3DBA0-B958-54B8-9F41-F7B805971E27}"/>
                </a:ext>
              </a:extLst>
            </p:cNvPr>
            <p:cNvSpPr txBox="1"/>
            <p:nvPr/>
          </p:nvSpPr>
          <p:spPr>
            <a:xfrm>
              <a:off x="0" y="19050"/>
              <a:ext cx="132858" cy="111170"/>
            </a:xfrm>
            <a:prstGeom prst="rect">
              <a:avLst/>
            </a:prstGeom>
          </p:spPr>
          <p:txBody>
            <a:bodyPr lIns="50800" tIns="50800" rIns="50800" bIns="50800" rtlCol="0" anchor="ctr"/>
            <a:lstStyle/>
            <a:p>
              <a:pPr algn="ctr">
                <a:lnSpc>
                  <a:spcPts val="2750"/>
                </a:lnSpc>
              </a:pPr>
              <a:endParaRPr/>
            </a:p>
          </p:txBody>
        </p:sp>
      </p:grpSp>
      <p:grpSp>
        <p:nvGrpSpPr>
          <p:cNvPr id="15" name="Group 15">
            <a:extLst>
              <a:ext uri="{FF2B5EF4-FFF2-40B4-BE49-F238E27FC236}">
                <a16:creationId xmlns:a16="http://schemas.microsoft.com/office/drawing/2014/main" id="{7BD6BD70-E3A0-FCB9-58FA-BA2B1562A272}"/>
              </a:ext>
            </a:extLst>
          </p:cNvPr>
          <p:cNvGrpSpPr/>
          <p:nvPr/>
        </p:nvGrpSpPr>
        <p:grpSpPr>
          <a:xfrm>
            <a:off x="7127469" y="6846225"/>
            <a:ext cx="504447" cy="494429"/>
            <a:chOff x="0" y="0"/>
            <a:chExt cx="132858" cy="130220"/>
          </a:xfrm>
        </p:grpSpPr>
        <p:sp>
          <p:nvSpPr>
            <p:cNvPr id="16" name="Freeform 16">
              <a:extLst>
                <a:ext uri="{FF2B5EF4-FFF2-40B4-BE49-F238E27FC236}">
                  <a16:creationId xmlns:a16="http://schemas.microsoft.com/office/drawing/2014/main" id="{4AE98E96-3F0E-F20F-0D8F-072360424604}"/>
                </a:ext>
              </a:extLst>
            </p:cNvPr>
            <p:cNvSpPr/>
            <p:nvPr/>
          </p:nvSpPr>
          <p:spPr>
            <a:xfrm>
              <a:off x="0" y="0"/>
              <a:ext cx="132858" cy="130220"/>
            </a:xfrm>
            <a:custGeom>
              <a:avLst/>
              <a:gdLst/>
              <a:ahLst/>
              <a:cxnLst/>
              <a:rect l="l" t="t" r="r" b="b"/>
              <a:pathLst>
                <a:path w="132858" h="130220">
                  <a:moveTo>
                    <a:pt x="65110" y="0"/>
                  </a:moveTo>
                  <a:lnTo>
                    <a:pt x="67748" y="0"/>
                  </a:lnTo>
                  <a:cubicBezTo>
                    <a:pt x="103708" y="0"/>
                    <a:pt x="132858" y="29151"/>
                    <a:pt x="132858" y="65110"/>
                  </a:cubicBezTo>
                  <a:lnTo>
                    <a:pt x="132858" y="65110"/>
                  </a:lnTo>
                  <a:cubicBezTo>
                    <a:pt x="132858" y="101069"/>
                    <a:pt x="103708" y="130220"/>
                    <a:pt x="67748" y="130220"/>
                  </a:cubicBezTo>
                  <a:lnTo>
                    <a:pt x="65110" y="130220"/>
                  </a:lnTo>
                  <a:cubicBezTo>
                    <a:pt x="29151" y="130220"/>
                    <a:pt x="0" y="101069"/>
                    <a:pt x="0" y="65110"/>
                  </a:cubicBezTo>
                  <a:lnTo>
                    <a:pt x="0" y="65110"/>
                  </a:lnTo>
                  <a:cubicBezTo>
                    <a:pt x="0" y="29151"/>
                    <a:pt x="29151" y="0"/>
                    <a:pt x="65110" y="0"/>
                  </a:cubicBezTo>
                  <a:close/>
                </a:path>
              </a:pathLst>
            </a:custGeom>
            <a:gradFill rotWithShape="1">
              <a:gsLst>
                <a:gs pos="0">
                  <a:srgbClr val="1BBBCB">
                    <a:alpha val="100000"/>
                  </a:srgbClr>
                </a:gs>
                <a:gs pos="100000">
                  <a:srgbClr val="141C25">
                    <a:alpha val="100000"/>
                  </a:srgbClr>
                </a:gs>
              </a:gsLst>
              <a:lin ang="5400000"/>
            </a:gradFill>
          </p:spPr>
        </p:sp>
        <p:sp>
          <p:nvSpPr>
            <p:cNvPr id="17" name="TextBox 17">
              <a:extLst>
                <a:ext uri="{FF2B5EF4-FFF2-40B4-BE49-F238E27FC236}">
                  <a16:creationId xmlns:a16="http://schemas.microsoft.com/office/drawing/2014/main" id="{49D0580A-0F6D-0243-7794-FCD7E57C2E0A}"/>
                </a:ext>
              </a:extLst>
            </p:cNvPr>
            <p:cNvSpPr txBox="1"/>
            <p:nvPr/>
          </p:nvSpPr>
          <p:spPr>
            <a:xfrm>
              <a:off x="0" y="19050"/>
              <a:ext cx="132858" cy="111170"/>
            </a:xfrm>
            <a:prstGeom prst="rect">
              <a:avLst/>
            </a:prstGeom>
          </p:spPr>
          <p:txBody>
            <a:bodyPr lIns="50800" tIns="50800" rIns="50800" bIns="50800" rtlCol="0" anchor="ctr"/>
            <a:lstStyle/>
            <a:p>
              <a:pPr algn="ctr">
                <a:lnSpc>
                  <a:spcPts val="2750"/>
                </a:lnSpc>
              </a:pPr>
              <a:endParaRPr/>
            </a:p>
          </p:txBody>
        </p:sp>
      </p:grpSp>
      <p:grpSp>
        <p:nvGrpSpPr>
          <p:cNvPr id="18" name="Group 18">
            <a:extLst>
              <a:ext uri="{FF2B5EF4-FFF2-40B4-BE49-F238E27FC236}">
                <a16:creationId xmlns:a16="http://schemas.microsoft.com/office/drawing/2014/main" id="{281E29C4-7691-ADCF-58EE-96543D7A378C}"/>
              </a:ext>
            </a:extLst>
          </p:cNvPr>
          <p:cNvGrpSpPr/>
          <p:nvPr/>
        </p:nvGrpSpPr>
        <p:grpSpPr>
          <a:xfrm>
            <a:off x="12692535" y="6846225"/>
            <a:ext cx="504447" cy="494429"/>
            <a:chOff x="0" y="0"/>
            <a:chExt cx="132858" cy="130220"/>
          </a:xfrm>
        </p:grpSpPr>
        <p:sp>
          <p:nvSpPr>
            <p:cNvPr id="19" name="Freeform 19">
              <a:extLst>
                <a:ext uri="{FF2B5EF4-FFF2-40B4-BE49-F238E27FC236}">
                  <a16:creationId xmlns:a16="http://schemas.microsoft.com/office/drawing/2014/main" id="{600597BF-E426-1E89-1183-6A939DCD7FAB}"/>
                </a:ext>
              </a:extLst>
            </p:cNvPr>
            <p:cNvSpPr/>
            <p:nvPr/>
          </p:nvSpPr>
          <p:spPr>
            <a:xfrm>
              <a:off x="0" y="0"/>
              <a:ext cx="132858" cy="130220"/>
            </a:xfrm>
            <a:custGeom>
              <a:avLst/>
              <a:gdLst/>
              <a:ahLst/>
              <a:cxnLst/>
              <a:rect l="l" t="t" r="r" b="b"/>
              <a:pathLst>
                <a:path w="132858" h="130220">
                  <a:moveTo>
                    <a:pt x="65110" y="0"/>
                  </a:moveTo>
                  <a:lnTo>
                    <a:pt x="67748" y="0"/>
                  </a:lnTo>
                  <a:cubicBezTo>
                    <a:pt x="103708" y="0"/>
                    <a:pt x="132858" y="29151"/>
                    <a:pt x="132858" y="65110"/>
                  </a:cubicBezTo>
                  <a:lnTo>
                    <a:pt x="132858" y="65110"/>
                  </a:lnTo>
                  <a:cubicBezTo>
                    <a:pt x="132858" y="101069"/>
                    <a:pt x="103708" y="130220"/>
                    <a:pt x="67748" y="130220"/>
                  </a:cubicBezTo>
                  <a:lnTo>
                    <a:pt x="65110" y="130220"/>
                  </a:lnTo>
                  <a:cubicBezTo>
                    <a:pt x="29151" y="130220"/>
                    <a:pt x="0" y="101069"/>
                    <a:pt x="0" y="65110"/>
                  </a:cubicBezTo>
                  <a:lnTo>
                    <a:pt x="0" y="65110"/>
                  </a:lnTo>
                  <a:cubicBezTo>
                    <a:pt x="0" y="29151"/>
                    <a:pt x="29151" y="0"/>
                    <a:pt x="65110" y="0"/>
                  </a:cubicBezTo>
                  <a:close/>
                </a:path>
              </a:pathLst>
            </a:custGeom>
            <a:gradFill rotWithShape="1">
              <a:gsLst>
                <a:gs pos="0">
                  <a:srgbClr val="1BBBCB">
                    <a:alpha val="100000"/>
                  </a:srgbClr>
                </a:gs>
                <a:gs pos="100000">
                  <a:srgbClr val="141C25">
                    <a:alpha val="100000"/>
                  </a:srgbClr>
                </a:gs>
              </a:gsLst>
              <a:lin ang="5400000"/>
            </a:gradFill>
          </p:spPr>
        </p:sp>
        <p:sp>
          <p:nvSpPr>
            <p:cNvPr id="20" name="TextBox 20">
              <a:extLst>
                <a:ext uri="{FF2B5EF4-FFF2-40B4-BE49-F238E27FC236}">
                  <a16:creationId xmlns:a16="http://schemas.microsoft.com/office/drawing/2014/main" id="{38ABD18D-5516-27E7-65D6-773B173B3CF1}"/>
                </a:ext>
              </a:extLst>
            </p:cNvPr>
            <p:cNvSpPr txBox="1"/>
            <p:nvPr/>
          </p:nvSpPr>
          <p:spPr>
            <a:xfrm>
              <a:off x="0" y="19050"/>
              <a:ext cx="132858" cy="111170"/>
            </a:xfrm>
            <a:prstGeom prst="rect">
              <a:avLst/>
            </a:prstGeom>
          </p:spPr>
          <p:txBody>
            <a:bodyPr lIns="50800" tIns="50800" rIns="50800" bIns="50800" rtlCol="0" anchor="ctr"/>
            <a:lstStyle/>
            <a:p>
              <a:pPr algn="ctr">
                <a:lnSpc>
                  <a:spcPts val="2750"/>
                </a:lnSpc>
              </a:pPr>
              <a:endParaRPr/>
            </a:p>
          </p:txBody>
        </p:sp>
      </p:grpSp>
      <p:grpSp>
        <p:nvGrpSpPr>
          <p:cNvPr id="21" name="Group 21">
            <a:extLst>
              <a:ext uri="{FF2B5EF4-FFF2-40B4-BE49-F238E27FC236}">
                <a16:creationId xmlns:a16="http://schemas.microsoft.com/office/drawing/2014/main" id="{BF50F609-3023-9AAD-689C-B41233AF4501}"/>
              </a:ext>
            </a:extLst>
          </p:cNvPr>
          <p:cNvGrpSpPr/>
          <p:nvPr/>
        </p:nvGrpSpPr>
        <p:grpSpPr>
          <a:xfrm rot="5400000">
            <a:off x="14551812" y="-2573896"/>
            <a:ext cx="5801356" cy="5801356"/>
            <a:chOff x="0" y="0"/>
            <a:chExt cx="812800" cy="812800"/>
          </a:xfrm>
        </p:grpSpPr>
        <p:sp>
          <p:nvSpPr>
            <p:cNvPr id="22" name="Freeform 22">
              <a:extLst>
                <a:ext uri="{FF2B5EF4-FFF2-40B4-BE49-F238E27FC236}">
                  <a16:creationId xmlns:a16="http://schemas.microsoft.com/office/drawing/2014/main" id="{99C4FC60-F214-9092-77CA-8DD7D71275F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23" name="TextBox 23">
              <a:extLst>
                <a:ext uri="{FF2B5EF4-FFF2-40B4-BE49-F238E27FC236}">
                  <a16:creationId xmlns:a16="http://schemas.microsoft.com/office/drawing/2014/main" id="{5F0E0AB3-1326-D70F-A476-76459DD25872}"/>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24" name="TextBox 24">
            <a:extLst>
              <a:ext uri="{FF2B5EF4-FFF2-40B4-BE49-F238E27FC236}">
                <a16:creationId xmlns:a16="http://schemas.microsoft.com/office/drawing/2014/main" id="{DFF140C7-4448-B571-3251-BF73A5F9FF4F}"/>
              </a:ext>
            </a:extLst>
          </p:cNvPr>
          <p:cNvSpPr txBox="1"/>
          <p:nvPr/>
        </p:nvSpPr>
        <p:spPr>
          <a:xfrm>
            <a:off x="11079227" y="1512401"/>
            <a:ext cx="6329572" cy="1846659"/>
          </a:xfrm>
          <a:prstGeom prst="rect">
            <a:avLst/>
          </a:prstGeom>
        </p:spPr>
        <p:txBody>
          <a:bodyPr lIns="0" tIns="0" rIns="0" bIns="0" rtlCol="0" anchor="t">
            <a:spAutoFit/>
          </a:bodyPr>
          <a:lstStyle/>
          <a:p>
            <a:pPr algn="l">
              <a:lnSpc>
                <a:spcPts val="7150"/>
              </a:lnSpc>
            </a:pPr>
            <a:r>
              <a:rPr lang="en-US" sz="6500" b="1" dirty="0" err="1">
                <a:solidFill>
                  <a:srgbClr val="FFFFFF"/>
                </a:solidFill>
                <a:latin typeface="Gotham Bold"/>
                <a:ea typeface="Gotham Bold"/>
                <a:cs typeface="Gotham Bold"/>
                <a:sym typeface="Gotham Bold"/>
              </a:rPr>
              <a:t>Rihla</a:t>
            </a:r>
            <a:r>
              <a:rPr lang="en-US" sz="6500" b="1" dirty="0">
                <a:solidFill>
                  <a:srgbClr val="FFFFFF"/>
                </a:solidFill>
                <a:latin typeface="Gotham Bold"/>
                <a:ea typeface="Gotham Bold"/>
                <a:cs typeface="Gotham Bold"/>
                <a:sym typeface="Gotham Bold"/>
              </a:rPr>
              <a:t> Workflow</a:t>
            </a:r>
          </a:p>
        </p:txBody>
      </p:sp>
      <p:sp>
        <p:nvSpPr>
          <p:cNvPr id="25" name="TextBox 25">
            <a:extLst>
              <a:ext uri="{FF2B5EF4-FFF2-40B4-BE49-F238E27FC236}">
                <a16:creationId xmlns:a16="http://schemas.microsoft.com/office/drawing/2014/main" id="{5641AC81-A40C-35D2-8D75-FECD70A535F1}"/>
              </a:ext>
            </a:extLst>
          </p:cNvPr>
          <p:cNvSpPr txBox="1"/>
          <p:nvPr/>
        </p:nvSpPr>
        <p:spPr>
          <a:xfrm>
            <a:off x="2143565" y="4319101"/>
            <a:ext cx="3451900" cy="430887"/>
          </a:xfrm>
          <a:prstGeom prst="rect">
            <a:avLst/>
          </a:prstGeom>
        </p:spPr>
        <p:txBody>
          <a:bodyPr wrap="square" lIns="0" tIns="0" rIns="0" bIns="0" rtlCol="0" anchor="t">
            <a:spAutoFit/>
          </a:bodyPr>
          <a:lstStyle/>
          <a:p>
            <a:r>
              <a:rPr lang="en-US" sz="2800" dirty="0">
                <a:solidFill>
                  <a:schemeClr val="bg1"/>
                </a:solidFill>
              </a:rPr>
              <a:t>Requirements Letter</a:t>
            </a:r>
            <a:endParaRPr lang="en-US" sz="2800" b="1" dirty="0">
              <a:solidFill>
                <a:schemeClr val="bg1"/>
              </a:solidFill>
              <a:latin typeface="Gotham Bold"/>
              <a:ea typeface="Gotham Bold"/>
              <a:cs typeface="Gotham Bold"/>
              <a:sym typeface="Gotham Bold"/>
            </a:endParaRPr>
          </a:p>
        </p:txBody>
      </p:sp>
      <p:sp>
        <p:nvSpPr>
          <p:cNvPr id="26" name="TextBox 26">
            <a:extLst>
              <a:ext uri="{FF2B5EF4-FFF2-40B4-BE49-F238E27FC236}">
                <a16:creationId xmlns:a16="http://schemas.microsoft.com/office/drawing/2014/main" id="{6CFAE133-3E7D-7747-7DCC-927461A3C7B9}"/>
              </a:ext>
            </a:extLst>
          </p:cNvPr>
          <p:cNvSpPr txBox="1"/>
          <p:nvPr/>
        </p:nvSpPr>
        <p:spPr>
          <a:xfrm>
            <a:off x="1500896" y="4413571"/>
            <a:ext cx="385719" cy="251605"/>
          </a:xfrm>
          <a:prstGeom prst="rect">
            <a:avLst/>
          </a:prstGeom>
        </p:spPr>
        <p:txBody>
          <a:bodyPr lIns="0" tIns="0" rIns="0" bIns="0" rtlCol="0" anchor="t">
            <a:spAutoFit/>
          </a:bodyPr>
          <a:lstStyle/>
          <a:p>
            <a:pPr algn="ctr">
              <a:lnSpc>
                <a:spcPts val="1986"/>
              </a:lnSpc>
            </a:pPr>
            <a:r>
              <a:rPr lang="en-US" sz="1806">
                <a:solidFill>
                  <a:srgbClr val="FFFFFF"/>
                </a:solidFill>
                <a:latin typeface="Inter"/>
                <a:ea typeface="Inter"/>
                <a:cs typeface="Inter"/>
                <a:sym typeface="Inter"/>
              </a:rPr>
              <a:t>01</a:t>
            </a:r>
          </a:p>
        </p:txBody>
      </p:sp>
      <p:sp>
        <p:nvSpPr>
          <p:cNvPr id="27" name="TextBox 27">
            <a:extLst>
              <a:ext uri="{FF2B5EF4-FFF2-40B4-BE49-F238E27FC236}">
                <a16:creationId xmlns:a16="http://schemas.microsoft.com/office/drawing/2014/main" id="{150D0638-718B-F20A-0E62-00C72FFB17F4}"/>
              </a:ext>
            </a:extLst>
          </p:cNvPr>
          <p:cNvSpPr txBox="1"/>
          <p:nvPr/>
        </p:nvSpPr>
        <p:spPr>
          <a:xfrm>
            <a:off x="7186833" y="4413571"/>
            <a:ext cx="385719" cy="251605"/>
          </a:xfrm>
          <a:prstGeom prst="rect">
            <a:avLst/>
          </a:prstGeom>
        </p:spPr>
        <p:txBody>
          <a:bodyPr lIns="0" tIns="0" rIns="0" bIns="0" rtlCol="0" anchor="t">
            <a:spAutoFit/>
          </a:bodyPr>
          <a:lstStyle/>
          <a:p>
            <a:pPr algn="ctr">
              <a:lnSpc>
                <a:spcPts val="1986"/>
              </a:lnSpc>
            </a:pPr>
            <a:r>
              <a:rPr lang="en-US" sz="1806">
                <a:solidFill>
                  <a:srgbClr val="FFFFFF"/>
                </a:solidFill>
                <a:latin typeface="Inter"/>
                <a:ea typeface="Inter"/>
                <a:cs typeface="Inter"/>
                <a:sym typeface="Inter"/>
              </a:rPr>
              <a:t>03</a:t>
            </a:r>
          </a:p>
        </p:txBody>
      </p:sp>
      <p:sp>
        <p:nvSpPr>
          <p:cNvPr id="28" name="TextBox 28">
            <a:extLst>
              <a:ext uri="{FF2B5EF4-FFF2-40B4-BE49-F238E27FC236}">
                <a16:creationId xmlns:a16="http://schemas.microsoft.com/office/drawing/2014/main" id="{63274E85-B1EF-B362-2441-909C1E5737C6}"/>
              </a:ext>
            </a:extLst>
          </p:cNvPr>
          <p:cNvSpPr txBox="1"/>
          <p:nvPr/>
        </p:nvSpPr>
        <p:spPr>
          <a:xfrm>
            <a:off x="12751899" y="4413571"/>
            <a:ext cx="385719" cy="251605"/>
          </a:xfrm>
          <a:prstGeom prst="rect">
            <a:avLst/>
          </a:prstGeom>
        </p:spPr>
        <p:txBody>
          <a:bodyPr lIns="0" tIns="0" rIns="0" bIns="0" rtlCol="0" anchor="t">
            <a:spAutoFit/>
          </a:bodyPr>
          <a:lstStyle/>
          <a:p>
            <a:pPr algn="ctr">
              <a:lnSpc>
                <a:spcPts val="1986"/>
              </a:lnSpc>
            </a:pPr>
            <a:r>
              <a:rPr lang="en-US" sz="1806">
                <a:solidFill>
                  <a:srgbClr val="FFFFFF"/>
                </a:solidFill>
                <a:latin typeface="Inter"/>
                <a:ea typeface="Inter"/>
                <a:cs typeface="Inter"/>
                <a:sym typeface="Inter"/>
              </a:rPr>
              <a:t>05</a:t>
            </a:r>
          </a:p>
        </p:txBody>
      </p:sp>
      <p:sp>
        <p:nvSpPr>
          <p:cNvPr id="29" name="TextBox 29">
            <a:extLst>
              <a:ext uri="{FF2B5EF4-FFF2-40B4-BE49-F238E27FC236}">
                <a16:creationId xmlns:a16="http://schemas.microsoft.com/office/drawing/2014/main" id="{ECF85B93-174C-D05A-3C3E-3087EDF7AA11}"/>
              </a:ext>
            </a:extLst>
          </p:cNvPr>
          <p:cNvSpPr txBox="1"/>
          <p:nvPr/>
        </p:nvSpPr>
        <p:spPr>
          <a:xfrm>
            <a:off x="1500896" y="6959746"/>
            <a:ext cx="385719" cy="251605"/>
          </a:xfrm>
          <a:prstGeom prst="rect">
            <a:avLst/>
          </a:prstGeom>
        </p:spPr>
        <p:txBody>
          <a:bodyPr lIns="0" tIns="0" rIns="0" bIns="0" rtlCol="0" anchor="t">
            <a:spAutoFit/>
          </a:bodyPr>
          <a:lstStyle/>
          <a:p>
            <a:pPr algn="ctr">
              <a:lnSpc>
                <a:spcPts val="1986"/>
              </a:lnSpc>
            </a:pPr>
            <a:r>
              <a:rPr lang="en-US" sz="1806">
                <a:solidFill>
                  <a:srgbClr val="FFFFFF"/>
                </a:solidFill>
                <a:latin typeface="Inter"/>
                <a:ea typeface="Inter"/>
                <a:cs typeface="Inter"/>
                <a:sym typeface="Inter"/>
              </a:rPr>
              <a:t>02</a:t>
            </a:r>
          </a:p>
        </p:txBody>
      </p:sp>
      <p:sp>
        <p:nvSpPr>
          <p:cNvPr id="30" name="TextBox 30">
            <a:extLst>
              <a:ext uri="{FF2B5EF4-FFF2-40B4-BE49-F238E27FC236}">
                <a16:creationId xmlns:a16="http://schemas.microsoft.com/office/drawing/2014/main" id="{4554F72C-9438-8E79-1CB4-8F075CF1BA63}"/>
              </a:ext>
            </a:extLst>
          </p:cNvPr>
          <p:cNvSpPr txBox="1"/>
          <p:nvPr/>
        </p:nvSpPr>
        <p:spPr>
          <a:xfrm>
            <a:off x="7186833" y="6959746"/>
            <a:ext cx="385719" cy="251605"/>
          </a:xfrm>
          <a:prstGeom prst="rect">
            <a:avLst/>
          </a:prstGeom>
        </p:spPr>
        <p:txBody>
          <a:bodyPr lIns="0" tIns="0" rIns="0" bIns="0" rtlCol="0" anchor="t">
            <a:spAutoFit/>
          </a:bodyPr>
          <a:lstStyle/>
          <a:p>
            <a:pPr algn="ctr">
              <a:lnSpc>
                <a:spcPts val="1986"/>
              </a:lnSpc>
            </a:pPr>
            <a:r>
              <a:rPr lang="en-US" sz="1806">
                <a:solidFill>
                  <a:srgbClr val="FFFFFF"/>
                </a:solidFill>
                <a:latin typeface="Inter"/>
                <a:ea typeface="Inter"/>
                <a:cs typeface="Inter"/>
                <a:sym typeface="Inter"/>
              </a:rPr>
              <a:t>04</a:t>
            </a:r>
          </a:p>
        </p:txBody>
      </p:sp>
      <p:sp>
        <p:nvSpPr>
          <p:cNvPr id="31" name="TextBox 31">
            <a:extLst>
              <a:ext uri="{FF2B5EF4-FFF2-40B4-BE49-F238E27FC236}">
                <a16:creationId xmlns:a16="http://schemas.microsoft.com/office/drawing/2014/main" id="{438FB747-F37E-3ED8-5340-A5DBD8059062}"/>
              </a:ext>
            </a:extLst>
          </p:cNvPr>
          <p:cNvSpPr txBox="1"/>
          <p:nvPr/>
        </p:nvSpPr>
        <p:spPr>
          <a:xfrm>
            <a:off x="12751899" y="6959746"/>
            <a:ext cx="385719" cy="251605"/>
          </a:xfrm>
          <a:prstGeom prst="rect">
            <a:avLst/>
          </a:prstGeom>
        </p:spPr>
        <p:txBody>
          <a:bodyPr lIns="0" tIns="0" rIns="0" bIns="0" rtlCol="0" anchor="t">
            <a:spAutoFit/>
          </a:bodyPr>
          <a:lstStyle/>
          <a:p>
            <a:pPr algn="ctr">
              <a:lnSpc>
                <a:spcPts val="1986"/>
              </a:lnSpc>
            </a:pPr>
            <a:r>
              <a:rPr lang="en-US" sz="1806">
                <a:solidFill>
                  <a:srgbClr val="FFFFFF"/>
                </a:solidFill>
                <a:latin typeface="Inter"/>
                <a:ea typeface="Inter"/>
                <a:cs typeface="Inter"/>
                <a:sym typeface="Inter"/>
              </a:rPr>
              <a:t>06</a:t>
            </a:r>
          </a:p>
        </p:txBody>
      </p:sp>
      <p:sp>
        <p:nvSpPr>
          <p:cNvPr id="32" name="TextBox 32">
            <a:extLst>
              <a:ext uri="{FF2B5EF4-FFF2-40B4-BE49-F238E27FC236}">
                <a16:creationId xmlns:a16="http://schemas.microsoft.com/office/drawing/2014/main" id="{F63F2306-A229-1689-F208-1E906905F213}"/>
              </a:ext>
            </a:extLst>
          </p:cNvPr>
          <p:cNvSpPr txBox="1"/>
          <p:nvPr/>
        </p:nvSpPr>
        <p:spPr>
          <a:xfrm>
            <a:off x="7889090" y="4319101"/>
            <a:ext cx="3271441" cy="355600"/>
          </a:xfrm>
          <a:prstGeom prst="rect">
            <a:avLst/>
          </a:prstGeom>
        </p:spPr>
        <p:txBody>
          <a:bodyPr lIns="0" tIns="0" rIns="0" bIns="0" rtlCol="0" anchor="t">
            <a:spAutoFit/>
          </a:bodyPr>
          <a:lstStyle/>
          <a:p>
            <a:pPr algn="l">
              <a:lnSpc>
                <a:spcPts val="2750"/>
              </a:lnSpc>
            </a:pPr>
            <a:r>
              <a:rPr lang="en-US" sz="2500" b="1" dirty="0">
                <a:solidFill>
                  <a:srgbClr val="FFFFFF"/>
                </a:solidFill>
                <a:latin typeface="Inter Bold"/>
                <a:ea typeface="Inter Bold"/>
                <a:cs typeface="Inter Bold"/>
                <a:sym typeface="Inter Bold"/>
              </a:rPr>
              <a:t>DWH</a:t>
            </a:r>
          </a:p>
        </p:txBody>
      </p:sp>
      <p:sp>
        <p:nvSpPr>
          <p:cNvPr id="33" name="TextBox 33">
            <a:extLst>
              <a:ext uri="{FF2B5EF4-FFF2-40B4-BE49-F238E27FC236}">
                <a16:creationId xmlns:a16="http://schemas.microsoft.com/office/drawing/2014/main" id="{F1D8055B-CAC8-78A4-61BF-56DA69E007C6}"/>
              </a:ext>
            </a:extLst>
          </p:cNvPr>
          <p:cNvSpPr txBox="1"/>
          <p:nvPr/>
        </p:nvSpPr>
        <p:spPr>
          <a:xfrm>
            <a:off x="13454156" y="4319101"/>
            <a:ext cx="4302035" cy="359073"/>
          </a:xfrm>
          <a:prstGeom prst="rect">
            <a:avLst/>
          </a:prstGeom>
        </p:spPr>
        <p:txBody>
          <a:bodyPr wrap="square" lIns="0" tIns="0" rIns="0" bIns="0" rtlCol="0" anchor="t">
            <a:spAutoFit/>
          </a:bodyPr>
          <a:lstStyle/>
          <a:p>
            <a:pPr>
              <a:lnSpc>
                <a:spcPts val="2750"/>
              </a:lnSpc>
            </a:pPr>
            <a:r>
              <a:rPr lang="en-US" sz="2500" b="1" dirty="0">
                <a:solidFill>
                  <a:srgbClr val="FFFFFF"/>
                </a:solidFill>
                <a:latin typeface="Inter Bold"/>
                <a:ea typeface="Inter Bold"/>
                <a:cs typeface="Inter Bold"/>
                <a:sym typeface="Inter Bold"/>
              </a:rPr>
              <a:t>Analyze &amp;Visualize results</a:t>
            </a:r>
          </a:p>
        </p:txBody>
      </p:sp>
      <p:sp>
        <p:nvSpPr>
          <p:cNvPr id="34" name="TextBox 34">
            <a:extLst>
              <a:ext uri="{FF2B5EF4-FFF2-40B4-BE49-F238E27FC236}">
                <a16:creationId xmlns:a16="http://schemas.microsoft.com/office/drawing/2014/main" id="{27CBC4D3-968A-D4BC-58C4-596E496A467B}"/>
              </a:ext>
            </a:extLst>
          </p:cNvPr>
          <p:cNvSpPr txBox="1"/>
          <p:nvPr/>
        </p:nvSpPr>
        <p:spPr>
          <a:xfrm>
            <a:off x="2143565" y="6865275"/>
            <a:ext cx="5745525" cy="359073"/>
          </a:xfrm>
          <a:prstGeom prst="rect">
            <a:avLst/>
          </a:prstGeom>
        </p:spPr>
        <p:txBody>
          <a:bodyPr wrap="square" lIns="0" tIns="0" rIns="0" bIns="0" rtlCol="0" anchor="t">
            <a:spAutoFit/>
          </a:bodyPr>
          <a:lstStyle/>
          <a:p>
            <a:pPr>
              <a:lnSpc>
                <a:spcPts val="2750"/>
              </a:lnSpc>
            </a:pPr>
            <a:r>
              <a:rPr lang="en-US" sz="2500" b="1" dirty="0">
                <a:solidFill>
                  <a:srgbClr val="FFFFFF"/>
                </a:solidFill>
                <a:latin typeface="Inter Bold"/>
                <a:ea typeface="Inter Bold"/>
                <a:cs typeface="Inter Bold"/>
                <a:sym typeface="Inter Bold"/>
              </a:rPr>
              <a:t>Database Creation </a:t>
            </a:r>
          </a:p>
        </p:txBody>
      </p:sp>
      <p:sp>
        <p:nvSpPr>
          <p:cNvPr id="35" name="TextBox 35">
            <a:extLst>
              <a:ext uri="{FF2B5EF4-FFF2-40B4-BE49-F238E27FC236}">
                <a16:creationId xmlns:a16="http://schemas.microsoft.com/office/drawing/2014/main" id="{14BE9335-4427-A29A-79CB-F80005F5AC1A}"/>
              </a:ext>
            </a:extLst>
          </p:cNvPr>
          <p:cNvSpPr txBox="1"/>
          <p:nvPr/>
        </p:nvSpPr>
        <p:spPr>
          <a:xfrm>
            <a:off x="7889090" y="6865275"/>
            <a:ext cx="3271441" cy="359073"/>
          </a:xfrm>
          <a:prstGeom prst="rect">
            <a:avLst/>
          </a:prstGeom>
        </p:spPr>
        <p:txBody>
          <a:bodyPr lIns="0" tIns="0" rIns="0" bIns="0" rtlCol="0" anchor="t">
            <a:spAutoFit/>
          </a:bodyPr>
          <a:lstStyle/>
          <a:p>
            <a:pPr>
              <a:lnSpc>
                <a:spcPts val="2750"/>
              </a:lnSpc>
            </a:pPr>
            <a:r>
              <a:rPr lang="en-US" sz="2500" b="1" dirty="0">
                <a:solidFill>
                  <a:srgbClr val="FFFFFF"/>
                </a:solidFill>
                <a:latin typeface="Inter Bold"/>
                <a:ea typeface="Inter Bold"/>
                <a:cs typeface="Inter Bold"/>
                <a:sym typeface="Inter Bold"/>
              </a:rPr>
              <a:t>ETL</a:t>
            </a:r>
          </a:p>
        </p:txBody>
      </p:sp>
      <p:sp>
        <p:nvSpPr>
          <p:cNvPr id="36" name="TextBox 36">
            <a:extLst>
              <a:ext uri="{FF2B5EF4-FFF2-40B4-BE49-F238E27FC236}">
                <a16:creationId xmlns:a16="http://schemas.microsoft.com/office/drawing/2014/main" id="{3E0FBB13-C8FA-0B64-BDF7-7BC4B9A03E81}"/>
              </a:ext>
            </a:extLst>
          </p:cNvPr>
          <p:cNvSpPr txBox="1"/>
          <p:nvPr/>
        </p:nvSpPr>
        <p:spPr>
          <a:xfrm>
            <a:off x="13454156" y="6865275"/>
            <a:ext cx="4302035" cy="355600"/>
          </a:xfrm>
          <a:prstGeom prst="rect">
            <a:avLst/>
          </a:prstGeom>
        </p:spPr>
        <p:txBody>
          <a:bodyPr lIns="0" tIns="0" rIns="0" bIns="0" rtlCol="0" anchor="t">
            <a:spAutoFit/>
          </a:bodyPr>
          <a:lstStyle/>
          <a:p>
            <a:pPr algn="l">
              <a:lnSpc>
                <a:spcPts val="2750"/>
              </a:lnSpc>
            </a:pPr>
            <a:r>
              <a:rPr lang="en-US" sz="2500" b="1" dirty="0">
                <a:solidFill>
                  <a:srgbClr val="FFFFFF"/>
                </a:solidFill>
                <a:latin typeface="Inter Bold"/>
                <a:ea typeface="Inter Bold"/>
                <a:cs typeface="Inter Bold"/>
                <a:sym typeface="Inter Bold"/>
              </a:rPr>
              <a:t>Website</a:t>
            </a:r>
          </a:p>
        </p:txBody>
      </p:sp>
      <p:sp>
        <p:nvSpPr>
          <p:cNvPr id="37" name="TextBox 37">
            <a:extLst>
              <a:ext uri="{FF2B5EF4-FFF2-40B4-BE49-F238E27FC236}">
                <a16:creationId xmlns:a16="http://schemas.microsoft.com/office/drawing/2014/main" id="{B9EC0420-68A6-7E40-841A-D16D9C4AB6BE}"/>
              </a:ext>
            </a:extLst>
          </p:cNvPr>
          <p:cNvSpPr txBox="1"/>
          <p:nvPr/>
        </p:nvSpPr>
        <p:spPr>
          <a:xfrm>
            <a:off x="1693754" y="7543160"/>
            <a:ext cx="3718554" cy="672043"/>
          </a:xfrm>
          <a:prstGeom prst="rect">
            <a:avLst/>
          </a:prstGeom>
        </p:spPr>
        <p:txBody>
          <a:bodyPr lIns="0" tIns="0" rIns="0" bIns="0" rtlCol="0" anchor="t">
            <a:spAutoFit/>
          </a:bodyPr>
          <a:lstStyle/>
          <a:p>
            <a:pPr algn="l">
              <a:lnSpc>
                <a:spcPts val="2660"/>
              </a:lnSpc>
            </a:pPr>
            <a:r>
              <a:rPr lang="en-US" sz="2000" dirty="0">
                <a:solidFill>
                  <a:schemeClr val="bg1"/>
                </a:solidFill>
              </a:rPr>
              <a:t>Designing and structuring the database using SQL queries.</a:t>
            </a:r>
            <a:endParaRPr lang="en-US" sz="1900" dirty="0">
              <a:solidFill>
                <a:schemeClr val="bg1"/>
              </a:solidFill>
              <a:latin typeface="Inter"/>
              <a:ea typeface="Inter"/>
              <a:cs typeface="Inter"/>
              <a:sym typeface="Inter"/>
            </a:endParaRPr>
          </a:p>
        </p:txBody>
      </p:sp>
      <p:sp>
        <p:nvSpPr>
          <p:cNvPr id="38" name="TextBox 38">
            <a:extLst>
              <a:ext uri="{FF2B5EF4-FFF2-40B4-BE49-F238E27FC236}">
                <a16:creationId xmlns:a16="http://schemas.microsoft.com/office/drawing/2014/main" id="{1FE1F693-1781-7BDA-5B0A-FB91A8487A3F}"/>
              </a:ext>
            </a:extLst>
          </p:cNvPr>
          <p:cNvSpPr txBox="1"/>
          <p:nvPr/>
        </p:nvSpPr>
        <p:spPr>
          <a:xfrm>
            <a:off x="7126031" y="7543160"/>
            <a:ext cx="3718554" cy="1018292"/>
          </a:xfrm>
          <a:prstGeom prst="rect">
            <a:avLst/>
          </a:prstGeom>
        </p:spPr>
        <p:txBody>
          <a:bodyPr lIns="0" tIns="0" rIns="0" bIns="0" rtlCol="0" anchor="t">
            <a:spAutoFit/>
          </a:bodyPr>
          <a:lstStyle/>
          <a:p>
            <a:pPr algn="l">
              <a:lnSpc>
                <a:spcPts val="2660"/>
              </a:lnSpc>
            </a:pPr>
            <a:r>
              <a:rPr lang="en-US" sz="2000" dirty="0">
                <a:solidFill>
                  <a:schemeClr val="bg1"/>
                </a:solidFill>
              </a:rPr>
              <a:t>Performing data extraction, transformation, and loading using SSIS, SSAS, and SSRS tools.</a:t>
            </a:r>
            <a:endParaRPr lang="en-US" sz="1900" dirty="0">
              <a:solidFill>
                <a:schemeClr val="bg1"/>
              </a:solidFill>
              <a:latin typeface="Inter"/>
              <a:ea typeface="Inter"/>
              <a:cs typeface="Inter"/>
              <a:sym typeface="Inter"/>
            </a:endParaRPr>
          </a:p>
        </p:txBody>
      </p:sp>
      <p:sp>
        <p:nvSpPr>
          <p:cNvPr id="39" name="TextBox 39">
            <a:extLst>
              <a:ext uri="{FF2B5EF4-FFF2-40B4-BE49-F238E27FC236}">
                <a16:creationId xmlns:a16="http://schemas.microsoft.com/office/drawing/2014/main" id="{988E9AE6-F25B-7F72-6CA3-E8FC7E1F07D9}"/>
              </a:ext>
            </a:extLst>
          </p:cNvPr>
          <p:cNvSpPr txBox="1"/>
          <p:nvPr/>
        </p:nvSpPr>
        <p:spPr>
          <a:xfrm>
            <a:off x="12816846" y="4996985"/>
            <a:ext cx="4755058" cy="1018292"/>
          </a:xfrm>
          <a:prstGeom prst="rect">
            <a:avLst/>
          </a:prstGeom>
        </p:spPr>
        <p:txBody>
          <a:bodyPr wrap="square" lIns="0" tIns="0" rIns="0" bIns="0" rtlCol="0" anchor="t">
            <a:spAutoFit/>
          </a:bodyPr>
          <a:lstStyle/>
          <a:p>
            <a:pPr algn="l">
              <a:lnSpc>
                <a:spcPts val="2660"/>
              </a:lnSpc>
            </a:pPr>
            <a:r>
              <a:rPr lang="en-US" sz="2000" dirty="0">
                <a:solidFill>
                  <a:schemeClr val="bg1"/>
                </a:solidFill>
              </a:rPr>
              <a:t>Analyzing the data and visualizing the results using tools such as Power BI, Tableau, Looker, and Python.</a:t>
            </a:r>
            <a:endParaRPr lang="en-US" sz="1900" dirty="0">
              <a:solidFill>
                <a:schemeClr val="bg1"/>
              </a:solidFill>
              <a:latin typeface="Inter"/>
              <a:ea typeface="Inter"/>
              <a:cs typeface="Inter"/>
              <a:sym typeface="Inter"/>
            </a:endParaRPr>
          </a:p>
        </p:txBody>
      </p:sp>
      <p:sp>
        <p:nvSpPr>
          <p:cNvPr id="40" name="TextBox 40">
            <a:extLst>
              <a:ext uri="{FF2B5EF4-FFF2-40B4-BE49-F238E27FC236}">
                <a16:creationId xmlns:a16="http://schemas.microsoft.com/office/drawing/2014/main" id="{33364726-69AE-5044-4419-8D18D79A9DE0}"/>
              </a:ext>
            </a:extLst>
          </p:cNvPr>
          <p:cNvSpPr txBox="1"/>
          <p:nvPr/>
        </p:nvSpPr>
        <p:spPr>
          <a:xfrm>
            <a:off x="7127469" y="4880957"/>
            <a:ext cx="3718554" cy="672043"/>
          </a:xfrm>
          <a:prstGeom prst="rect">
            <a:avLst/>
          </a:prstGeom>
        </p:spPr>
        <p:txBody>
          <a:bodyPr lIns="0" tIns="0" rIns="0" bIns="0" rtlCol="0" anchor="t">
            <a:spAutoFit/>
          </a:bodyPr>
          <a:lstStyle/>
          <a:p>
            <a:pPr algn="l">
              <a:lnSpc>
                <a:spcPts val="2660"/>
              </a:lnSpc>
            </a:pPr>
            <a:r>
              <a:rPr lang="en-US" sz="2000" dirty="0">
                <a:solidFill>
                  <a:schemeClr val="bg1"/>
                </a:solidFill>
              </a:rPr>
              <a:t>Building the data structure and populating it with relevant data.</a:t>
            </a:r>
            <a:endParaRPr lang="en-US" sz="1900" dirty="0">
              <a:solidFill>
                <a:schemeClr val="bg1"/>
              </a:solidFill>
              <a:latin typeface="Inter"/>
              <a:ea typeface="Inter"/>
              <a:cs typeface="Inter"/>
              <a:sym typeface="Inter"/>
            </a:endParaRPr>
          </a:p>
        </p:txBody>
      </p:sp>
      <p:sp>
        <p:nvSpPr>
          <p:cNvPr id="42" name="TextBox 42">
            <a:extLst>
              <a:ext uri="{FF2B5EF4-FFF2-40B4-BE49-F238E27FC236}">
                <a16:creationId xmlns:a16="http://schemas.microsoft.com/office/drawing/2014/main" id="{C55C9A12-F175-6A3C-7B75-0D62D0F3717E}"/>
              </a:ext>
            </a:extLst>
          </p:cNvPr>
          <p:cNvSpPr txBox="1"/>
          <p:nvPr/>
        </p:nvSpPr>
        <p:spPr>
          <a:xfrm>
            <a:off x="12692535" y="7543160"/>
            <a:ext cx="3718554" cy="1364541"/>
          </a:xfrm>
          <a:prstGeom prst="rect">
            <a:avLst/>
          </a:prstGeom>
        </p:spPr>
        <p:txBody>
          <a:bodyPr lIns="0" tIns="0" rIns="0" bIns="0" rtlCol="0" anchor="t">
            <a:spAutoFit/>
          </a:bodyPr>
          <a:lstStyle/>
          <a:p>
            <a:pPr algn="l">
              <a:lnSpc>
                <a:spcPts val="2660"/>
              </a:lnSpc>
            </a:pPr>
            <a:r>
              <a:rPr lang="en-US" sz="2000" dirty="0">
                <a:solidFill>
                  <a:schemeClr val="bg1"/>
                </a:solidFill>
              </a:rPr>
              <a:t>Developing the website with features including user login, registration, and a custom dashboard.</a:t>
            </a:r>
            <a:endParaRPr lang="en-US" sz="1900" dirty="0">
              <a:solidFill>
                <a:schemeClr val="bg1"/>
              </a:solidFill>
              <a:latin typeface="Inter"/>
              <a:ea typeface="Inter"/>
              <a:cs typeface="Inter"/>
              <a:sym typeface="Inter"/>
            </a:endParaRPr>
          </a:p>
        </p:txBody>
      </p:sp>
      <p:sp>
        <p:nvSpPr>
          <p:cNvPr id="43" name="TextBox 43">
            <a:extLst>
              <a:ext uri="{FF2B5EF4-FFF2-40B4-BE49-F238E27FC236}">
                <a16:creationId xmlns:a16="http://schemas.microsoft.com/office/drawing/2014/main" id="{94E9E9F3-7445-2CE7-F759-53497EF10D8E}"/>
              </a:ext>
            </a:extLst>
          </p:cNvPr>
          <p:cNvSpPr txBox="1"/>
          <p:nvPr/>
        </p:nvSpPr>
        <p:spPr>
          <a:xfrm>
            <a:off x="1441531" y="1904121"/>
            <a:ext cx="7942302" cy="1461939"/>
          </a:xfrm>
          <a:prstGeom prst="rect">
            <a:avLst/>
          </a:prstGeom>
        </p:spPr>
        <p:txBody>
          <a:bodyPr lIns="0" tIns="0" rIns="0" bIns="0" rtlCol="0" anchor="t">
            <a:spAutoFit/>
          </a:bodyPr>
          <a:lstStyle/>
          <a:p>
            <a:r>
              <a:rPr lang="en-US" sz="1900" dirty="0">
                <a:solidFill>
                  <a:schemeClr val="bg1"/>
                </a:solidFill>
                <a:latin typeface="Inter"/>
                <a:ea typeface="Inter"/>
              </a:rPr>
              <a:t>The data analysis process in </a:t>
            </a:r>
            <a:r>
              <a:rPr lang="en-US" sz="1900" dirty="0" err="1">
                <a:solidFill>
                  <a:schemeClr val="bg1"/>
                </a:solidFill>
                <a:latin typeface="Inter"/>
                <a:ea typeface="Inter"/>
              </a:rPr>
              <a:t>Rihla</a:t>
            </a:r>
            <a:r>
              <a:rPr lang="en-US" sz="1900" dirty="0">
                <a:solidFill>
                  <a:schemeClr val="bg1"/>
                </a:solidFill>
                <a:latin typeface="Inter"/>
                <a:ea typeface="Inter"/>
              </a:rPr>
              <a:t> is designed to handle large-scale ride-hailing data efficiently. We start by understanding business needs, create a robust database, build a data warehouse, perform ETL operations, and finally deliver powerful insights through advanced visualization tools and a custom web dashboard.</a:t>
            </a:r>
          </a:p>
        </p:txBody>
      </p:sp>
      <p:sp>
        <p:nvSpPr>
          <p:cNvPr id="45" name="Freeform 45">
            <a:extLst>
              <a:ext uri="{FF2B5EF4-FFF2-40B4-BE49-F238E27FC236}">
                <a16:creationId xmlns:a16="http://schemas.microsoft.com/office/drawing/2014/main" id="{A750B822-6ECB-0132-EE2E-E25A780032D5}"/>
              </a:ext>
            </a:extLst>
          </p:cNvPr>
          <p:cNvSpPr/>
          <p:nvPr/>
        </p:nvSpPr>
        <p:spPr>
          <a:xfrm>
            <a:off x="-2663263" y="8512229"/>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6" name="Freeform 46">
            <a:extLst>
              <a:ext uri="{FF2B5EF4-FFF2-40B4-BE49-F238E27FC236}">
                <a16:creationId xmlns:a16="http://schemas.microsoft.com/office/drawing/2014/main" id="{958CA4BF-6CF5-A995-C3E9-DDFACA5333C5}"/>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47" name="Picture 46" descr="A white logo with a car in a circle and arrow&#10;&#10;AI-generated content may be incorrect.">
            <a:extLst>
              <a:ext uri="{FF2B5EF4-FFF2-40B4-BE49-F238E27FC236}">
                <a16:creationId xmlns:a16="http://schemas.microsoft.com/office/drawing/2014/main" id="{FB4C8836-D6BF-FF35-B05A-BDAEF57D74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40" y="-446050"/>
            <a:ext cx="2169642" cy="2169642"/>
          </a:xfrm>
          <a:prstGeom prst="rect">
            <a:avLst/>
          </a:prstGeom>
        </p:spPr>
      </p:pic>
      <p:sp>
        <p:nvSpPr>
          <p:cNvPr id="48" name="TextBox 40">
            <a:extLst>
              <a:ext uri="{FF2B5EF4-FFF2-40B4-BE49-F238E27FC236}">
                <a16:creationId xmlns:a16="http://schemas.microsoft.com/office/drawing/2014/main" id="{9A5BE3F8-9CD4-8B9D-D69B-8BBD7CE41DC0}"/>
              </a:ext>
            </a:extLst>
          </p:cNvPr>
          <p:cNvSpPr txBox="1"/>
          <p:nvPr/>
        </p:nvSpPr>
        <p:spPr>
          <a:xfrm>
            <a:off x="1524000" y="5033357"/>
            <a:ext cx="3718554" cy="672043"/>
          </a:xfrm>
          <a:prstGeom prst="rect">
            <a:avLst/>
          </a:prstGeom>
        </p:spPr>
        <p:txBody>
          <a:bodyPr lIns="0" tIns="0" rIns="0" bIns="0" rtlCol="0" anchor="t">
            <a:spAutoFit/>
          </a:bodyPr>
          <a:lstStyle/>
          <a:p>
            <a:pPr algn="l">
              <a:lnSpc>
                <a:spcPts val="2660"/>
              </a:lnSpc>
            </a:pPr>
            <a:r>
              <a:rPr lang="en-US" sz="2000" dirty="0">
                <a:solidFill>
                  <a:schemeClr val="bg1"/>
                </a:solidFill>
              </a:rPr>
              <a:t>Collecting detailed business requirements from the client.</a:t>
            </a:r>
            <a:endParaRPr lang="en-US" sz="1900" dirty="0">
              <a:solidFill>
                <a:schemeClr val="bg1"/>
              </a:solidFill>
              <a:latin typeface="Inter"/>
              <a:ea typeface="Inter"/>
              <a:cs typeface="Inter"/>
              <a:sym typeface="Inter"/>
            </a:endParaRPr>
          </a:p>
        </p:txBody>
      </p:sp>
    </p:spTree>
    <p:extLst>
      <p:ext uri="{BB962C8B-B14F-4D97-AF65-F5344CB8AC3E}">
        <p14:creationId xmlns:p14="http://schemas.microsoft.com/office/powerpoint/2010/main" val="16735385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9321025" y="7048500"/>
            <a:ext cx="5524219" cy="806863"/>
            <a:chOff x="0" y="0"/>
            <a:chExt cx="1454938" cy="212507"/>
          </a:xfrm>
        </p:grpSpPr>
        <p:sp>
          <p:nvSpPr>
            <p:cNvPr id="6" name="Freeform 6"/>
            <p:cNvSpPr/>
            <p:nvPr/>
          </p:nvSpPr>
          <p:spPr>
            <a:xfrm>
              <a:off x="0" y="0"/>
              <a:ext cx="1454938" cy="212507"/>
            </a:xfrm>
            <a:custGeom>
              <a:avLst/>
              <a:gdLst/>
              <a:ahLst/>
              <a:cxnLst/>
              <a:rect l="l" t="t" r="r" b="b"/>
              <a:pathLst>
                <a:path w="1454938" h="212507">
                  <a:moveTo>
                    <a:pt x="18219" y="0"/>
                  </a:moveTo>
                  <a:lnTo>
                    <a:pt x="1436719" y="0"/>
                  </a:lnTo>
                  <a:cubicBezTo>
                    <a:pt x="1446781" y="0"/>
                    <a:pt x="1454938" y="8157"/>
                    <a:pt x="1454938" y="18219"/>
                  </a:cubicBezTo>
                  <a:lnTo>
                    <a:pt x="1454938" y="194288"/>
                  </a:lnTo>
                  <a:cubicBezTo>
                    <a:pt x="1454938" y="199120"/>
                    <a:pt x="1453019" y="203754"/>
                    <a:pt x="1449602" y="207171"/>
                  </a:cubicBezTo>
                  <a:cubicBezTo>
                    <a:pt x="1446185" y="210588"/>
                    <a:pt x="1441551" y="212507"/>
                    <a:pt x="1436719" y="212507"/>
                  </a:cubicBezTo>
                  <a:lnTo>
                    <a:pt x="18219" y="212507"/>
                  </a:lnTo>
                  <a:cubicBezTo>
                    <a:pt x="8157" y="212507"/>
                    <a:pt x="0" y="204350"/>
                    <a:pt x="0" y="194288"/>
                  </a:cubicBezTo>
                  <a:lnTo>
                    <a:pt x="0" y="18219"/>
                  </a:lnTo>
                  <a:cubicBezTo>
                    <a:pt x="0" y="13387"/>
                    <a:pt x="1919" y="8753"/>
                    <a:pt x="5336" y="5336"/>
                  </a:cubicBezTo>
                  <a:cubicBezTo>
                    <a:pt x="8753" y="1919"/>
                    <a:pt x="13387" y="0"/>
                    <a:pt x="18219" y="0"/>
                  </a:cubicBezTo>
                  <a:close/>
                </a:path>
              </a:pathLst>
            </a:custGeom>
            <a:gradFill rotWithShape="1">
              <a:gsLst>
                <a:gs pos="0">
                  <a:srgbClr val="1CAEAA">
                    <a:alpha val="100000"/>
                  </a:srgbClr>
                </a:gs>
                <a:gs pos="100000">
                  <a:srgbClr val="141C25">
                    <a:alpha val="100000"/>
                  </a:srgbClr>
                </a:gs>
              </a:gsLst>
              <a:lin ang="2700000"/>
            </a:gradFill>
          </p:spPr>
        </p:sp>
        <p:sp>
          <p:nvSpPr>
            <p:cNvPr id="7" name="TextBox 7"/>
            <p:cNvSpPr txBox="1"/>
            <p:nvPr/>
          </p:nvSpPr>
          <p:spPr>
            <a:xfrm>
              <a:off x="0" y="19050"/>
              <a:ext cx="1454938" cy="193457"/>
            </a:xfrm>
            <a:prstGeom prst="rect">
              <a:avLst/>
            </a:prstGeom>
          </p:spPr>
          <p:txBody>
            <a:bodyPr lIns="50800" tIns="50800" rIns="50800" bIns="50800" rtlCol="0" anchor="ctr"/>
            <a:lstStyle/>
            <a:p>
              <a:pPr algn="ctr">
                <a:lnSpc>
                  <a:spcPts val="2750"/>
                </a:lnSpc>
              </a:pPr>
              <a:endParaRPr/>
            </a:p>
          </p:txBody>
        </p:sp>
      </p:grpSp>
      <p:sp>
        <p:nvSpPr>
          <p:cNvPr id="9" name="Freeform 9"/>
          <p:cNvSpPr/>
          <p:nvPr/>
        </p:nvSpPr>
        <p:spPr>
          <a:xfrm>
            <a:off x="9556170" y="7225437"/>
            <a:ext cx="452988" cy="452988"/>
          </a:xfrm>
          <a:custGeom>
            <a:avLst/>
            <a:gdLst/>
            <a:ahLst/>
            <a:cxnLst/>
            <a:rect l="l" t="t" r="r" b="b"/>
            <a:pathLst>
              <a:path w="452988" h="452988">
                <a:moveTo>
                  <a:pt x="0" y="0"/>
                </a:moveTo>
                <a:lnTo>
                  <a:pt x="452988" y="0"/>
                </a:lnTo>
                <a:lnTo>
                  <a:pt x="452988" y="452988"/>
                </a:lnTo>
                <a:lnTo>
                  <a:pt x="0" y="4529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8751310">
            <a:off x="-3247190" y="3763280"/>
            <a:ext cx="9542101" cy="954210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4" name="Oval 3">
            <a:extLst>
              <a:ext uri="{FF2B5EF4-FFF2-40B4-BE49-F238E27FC236}">
                <a16:creationId xmlns:a16="http://schemas.microsoft.com/office/drawing/2014/main" id="{7BD90B7E-749A-8C05-D986-942F31FB44EF}"/>
              </a:ext>
            </a:extLst>
          </p:cNvPr>
          <p:cNvSpPr/>
          <p:nvPr/>
        </p:nvSpPr>
        <p:spPr>
          <a:xfrm>
            <a:off x="1447800" y="1722688"/>
            <a:ext cx="7260055" cy="715461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6"/>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5402687" y="7219788"/>
            <a:ext cx="5770626" cy="5761762"/>
          </a:xfrm>
          <a:custGeom>
            <a:avLst/>
            <a:gdLst/>
            <a:ahLst/>
            <a:cxnLst/>
            <a:rect l="l" t="t" r="r" b="b"/>
            <a:pathLst>
              <a:path w="5770626" h="5761762">
                <a:moveTo>
                  <a:pt x="0" y="0"/>
                </a:moveTo>
                <a:lnTo>
                  <a:pt x="5770626" y="0"/>
                </a:lnTo>
                <a:lnTo>
                  <a:pt x="5770626" y="5761761"/>
                </a:lnTo>
                <a:lnTo>
                  <a:pt x="0" y="57617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TextBox 18"/>
          <p:cNvSpPr txBox="1"/>
          <p:nvPr/>
        </p:nvSpPr>
        <p:spPr>
          <a:xfrm>
            <a:off x="9321025" y="1964929"/>
            <a:ext cx="8231302" cy="923330"/>
          </a:xfrm>
          <a:prstGeom prst="rect">
            <a:avLst/>
          </a:prstGeom>
        </p:spPr>
        <p:txBody>
          <a:bodyPr lIns="0" tIns="0" rIns="0" bIns="0" rtlCol="0" anchor="t">
            <a:spAutoFit/>
          </a:bodyPr>
          <a:lstStyle/>
          <a:p>
            <a:pPr algn="l">
              <a:lnSpc>
                <a:spcPts val="7150"/>
              </a:lnSpc>
            </a:pPr>
            <a:r>
              <a:rPr lang="en-US" sz="6500" b="1" dirty="0" err="1">
                <a:solidFill>
                  <a:srgbClr val="FFFFFF"/>
                </a:solidFill>
                <a:latin typeface="Gotham Bold"/>
                <a:ea typeface="Gotham Bold"/>
                <a:cs typeface="Gotham Bold"/>
                <a:sym typeface="Gotham Bold"/>
              </a:rPr>
              <a:t>Rihla</a:t>
            </a:r>
            <a:r>
              <a:rPr lang="en-US" sz="6500" b="1" dirty="0">
                <a:solidFill>
                  <a:srgbClr val="FFFFFF"/>
                </a:solidFill>
                <a:latin typeface="Gotham Bold"/>
                <a:ea typeface="Gotham Bold"/>
                <a:cs typeface="Gotham Bold"/>
                <a:sym typeface="Gotham Bold"/>
              </a:rPr>
              <a:t> Website</a:t>
            </a:r>
          </a:p>
        </p:txBody>
      </p:sp>
      <p:sp>
        <p:nvSpPr>
          <p:cNvPr id="19" name="TextBox 19"/>
          <p:cNvSpPr txBox="1"/>
          <p:nvPr/>
        </p:nvSpPr>
        <p:spPr>
          <a:xfrm>
            <a:off x="9321025" y="4603865"/>
            <a:ext cx="7958242" cy="1231106"/>
          </a:xfrm>
          <a:prstGeom prst="rect">
            <a:avLst/>
          </a:prstGeom>
        </p:spPr>
        <p:txBody>
          <a:bodyPr lIns="0" tIns="0" rIns="0" bIns="0" rtlCol="0" anchor="t">
            <a:spAutoFit/>
          </a:bodyPr>
          <a:lstStyle/>
          <a:p>
            <a:r>
              <a:rPr lang="en-US" sz="2000" dirty="0">
                <a:solidFill>
                  <a:schemeClr val="bg1"/>
                </a:solidFill>
              </a:rPr>
              <a:t>Discover all the features and services offered by </a:t>
            </a:r>
            <a:r>
              <a:rPr lang="en-US" sz="2000" dirty="0" err="1">
                <a:solidFill>
                  <a:schemeClr val="bg1"/>
                </a:solidFill>
              </a:rPr>
              <a:t>Rihla</a:t>
            </a:r>
            <a:r>
              <a:rPr lang="en-US" sz="2000" dirty="0">
                <a:solidFill>
                  <a:schemeClr val="bg1"/>
                </a:solidFill>
              </a:rPr>
              <a:t>. From booking your next ride to exploring our latest offers, everything you need is just a click away. Visit us today for a seamless travel experience.</a:t>
            </a:r>
          </a:p>
          <a:p>
            <a:r>
              <a:rPr lang="en-US" sz="2000" dirty="0">
                <a:solidFill>
                  <a:schemeClr val="bg1"/>
                </a:solidFill>
              </a:rPr>
              <a:t>For more details, scan the QR code or visit the link below:</a:t>
            </a:r>
          </a:p>
        </p:txBody>
      </p:sp>
      <p:sp>
        <p:nvSpPr>
          <p:cNvPr id="21" name="TextBox 21"/>
          <p:cNvSpPr txBox="1"/>
          <p:nvPr/>
        </p:nvSpPr>
        <p:spPr>
          <a:xfrm>
            <a:off x="10257249" y="7283656"/>
            <a:ext cx="4587994" cy="355600"/>
          </a:xfrm>
          <a:prstGeom prst="rect">
            <a:avLst/>
          </a:prstGeom>
        </p:spPr>
        <p:txBody>
          <a:bodyPr lIns="0" tIns="0" rIns="0" bIns="0" rtlCol="0" anchor="t">
            <a:spAutoFit/>
          </a:bodyPr>
          <a:lstStyle/>
          <a:p>
            <a:pPr algn="l">
              <a:lnSpc>
                <a:spcPts val="2750"/>
              </a:lnSpc>
            </a:pPr>
            <a:r>
              <a:rPr lang="en-US" sz="2500" b="1" dirty="0">
                <a:solidFill>
                  <a:srgbClr val="FFFFFF"/>
                </a:solidFill>
                <a:latin typeface="Inter Bold"/>
                <a:ea typeface="Inter Bold"/>
                <a:cs typeface="Inter Bold"/>
                <a:sym typeface="Inter Bold"/>
              </a:rPr>
              <a:t>https://rihla.rf.gd/</a:t>
            </a:r>
          </a:p>
        </p:txBody>
      </p:sp>
      <p:pic>
        <p:nvPicPr>
          <p:cNvPr id="23" name="Picture 22" descr="A white logo with a car in a circle and arrow&#10;&#10;AI-generated content may be incorrect.">
            <a:extLst>
              <a:ext uri="{FF2B5EF4-FFF2-40B4-BE49-F238E27FC236}">
                <a16:creationId xmlns:a16="http://schemas.microsoft.com/office/drawing/2014/main" id="{6EAE0835-0600-4E13-5EFA-1EA67A86642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940" y="-446050"/>
            <a:ext cx="2169642" cy="2169642"/>
          </a:xfrm>
          <a:prstGeom prst="rect">
            <a:avLst/>
          </a:prstGeom>
        </p:spPr>
      </p:pic>
      <p:pic>
        <p:nvPicPr>
          <p:cNvPr id="3" name="Picture 2" descr="A qr code on a white background&#10;&#10;AI-generated content may be incorrect.">
            <a:extLst>
              <a:ext uri="{FF2B5EF4-FFF2-40B4-BE49-F238E27FC236}">
                <a16:creationId xmlns:a16="http://schemas.microsoft.com/office/drawing/2014/main" id="{A0CE457F-3C33-9D8A-752C-9BBB6EAFF7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25274" y="2947441"/>
            <a:ext cx="4705105" cy="4705105"/>
          </a:xfrm>
          <a:prstGeom prst="rect">
            <a:avLst/>
          </a:prstGeom>
          <a:ln>
            <a:noFill/>
          </a:ln>
          <a:effectLst>
            <a:softEdge rad="112500"/>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FD1D4-D3D4-3086-088F-03E4E5269B84}"/>
            </a:ext>
          </a:extLst>
        </p:cNvPr>
        <p:cNvGrpSpPr/>
        <p:nvPr/>
      </p:nvGrpSpPr>
      <p:grpSpPr>
        <a:xfrm>
          <a:off x="0" y="0"/>
          <a:ext cx="0" cy="0"/>
          <a:chOff x="0" y="0"/>
          <a:chExt cx="0" cy="0"/>
        </a:xfrm>
      </p:grpSpPr>
      <p:sp>
        <p:nvSpPr>
          <p:cNvPr id="16" name="TextBox 5">
            <a:extLst>
              <a:ext uri="{FF2B5EF4-FFF2-40B4-BE49-F238E27FC236}">
                <a16:creationId xmlns:a16="http://schemas.microsoft.com/office/drawing/2014/main" id="{A299F9B5-4553-2C94-5442-5E008C0F05CA}"/>
              </a:ext>
            </a:extLst>
          </p:cNvPr>
          <p:cNvSpPr txBox="1"/>
          <p:nvPr/>
        </p:nvSpPr>
        <p:spPr>
          <a:xfrm rot="5400000">
            <a:off x="16957851" y="-1229820"/>
            <a:ext cx="9733488" cy="9452714"/>
          </a:xfrm>
          <a:prstGeom prst="rect">
            <a:avLst/>
          </a:prstGeom>
        </p:spPr>
        <p:txBody>
          <a:bodyPr lIns="50800" tIns="50800" rIns="50800" bIns="50800" rtlCol="0" anchor="ctr"/>
          <a:lstStyle/>
          <a:p>
            <a:pPr algn="ctr">
              <a:lnSpc>
                <a:spcPts val="2750"/>
              </a:lnSpc>
            </a:pPr>
            <a:endParaRPr/>
          </a:p>
        </p:txBody>
      </p:sp>
      <p:grpSp>
        <p:nvGrpSpPr>
          <p:cNvPr id="11" name="Group 11">
            <a:extLst>
              <a:ext uri="{FF2B5EF4-FFF2-40B4-BE49-F238E27FC236}">
                <a16:creationId xmlns:a16="http://schemas.microsoft.com/office/drawing/2014/main" id="{26931561-6665-8C02-2D0A-4620ACD7608A}"/>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FF28DEBD-59F5-115E-5ACD-C1B6E0EC2BC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96B604A0-D7FC-68CA-540B-63F00C78D40B}"/>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28" name="Freeform 28">
            <a:extLst>
              <a:ext uri="{FF2B5EF4-FFF2-40B4-BE49-F238E27FC236}">
                <a16:creationId xmlns:a16="http://schemas.microsoft.com/office/drawing/2014/main" id="{8A51A096-0B38-9454-FD29-7466F042CB7F}"/>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a:extLst>
              <a:ext uri="{FF2B5EF4-FFF2-40B4-BE49-F238E27FC236}">
                <a16:creationId xmlns:a16="http://schemas.microsoft.com/office/drawing/2014/main" id="{965F0C9A-580F-BF56-84FB-E6C3F05988DE}"/>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B3A3D2CB-1C5C-7D75-15AB-4938132683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89" y="-495747"/>
            <a:ext cx="2169642" cy="2169642"/>
          </a:xfrm>
          <a:prstGeom prst="rect">
            <a:avLst/>
          </a:prstGeom>
        </p:spPr>
      </p:pic>
      <p:sp>
        <p:nvSpPr>
          <p:cNvPr id="2" name="Rectangle: Rounded Corners 1">
            <a:extLst>
              <a:ext uri="{FF2B5EF4-FFF2-40B4-BE49-F238E27FC236}">
                <a16:creationId xmlns:a16="http://schemas.microsoft.com/office/drawing/2014/main" id="{24C7BF12-A629-ADF8-88DE-92BE876CE938}"/>
              </a:ext>
            </a:extLst>
          </p:cNvPr>
          <p:cNvSpPr/>
          <p:nvPr/>
        </p:nvSpPr>
        <p:spPr>
          <a:xfrm>
            <a:off x="762000" y="2230826"/>
            <a:ext cx="12146623" cy="7105866"/>
          </a:xfrm>
          <a:prstGeom prst="roundRect">
            <a:avLst>
              <a:gd name="adj" fmla="val 4975"/>
            </a:avLst>
          </a:prstGeom>
          <a:solidFill>
            <a:srgbClr val="1C83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2">
            <a:extLst>
              <a:ext uri="{FF2B5EF4-FFF2-40B4-BE49-F238E27FC236}">
                <a16:creationId xmlns:a16="http://schemas.microsoft.com/office/drawing/2014/main" id="{EBE6BF3B-AB72-EED5-BF91-657B4097FF4C}"/>
              </a:ext>
            </a:extLst>
          </p:cNvPr>
          <p:cNvSpPr/>
          <p:nvPr/>
        </p:nvSpPr>
        <p:spPr>
          <a:xfrm>
            <a:off x="1423510" y="2446488"/>
            <a:ext cx="9357995" cy="1545435"/>
          </a:xfrm>
          <a:custGeom>
            <a:avLst/>
            <a:gdLst/>
            <a:ahLst/>
            <a:cxnLst/>
            <a:rect l="l" t="t" r="r" b="b"/>
            <a:pathLst>
              <a:path w="9357995" h="680719">
                <a:moveTo>
                  <a:pt x="9034653" y="0"/>
                </a:moveTo>
                <a:lnTo>
                  <a:pt x="0" y="126"/>
                </a:lnTo>
                <a:lnTo>
                  <a:pt x="0" y="680592"/>
                </a:lnTo>
                <a:lnTo>
                  <a:pt x="9034653" y="680592"/>
                </a:lnTo>
                <a:lnTo>
                  <a:pt x="9082532" y="677037"/>
                </a:lnTo>
                <a:lnTo>
                  <a:pt x="9128252" y="667003"/>
                </a:lnTo>
                <a:lnTo>
                  <a:pt x="9171178" y="650748"/>
                </a:lnTo>
                <a:lnTo>
                  <a:pt x="9210929" y="629030"/>
                </a:lnTo>
                <a:lnTo>
                  <a:pt x="9246870" y="601979"/>
                </a:lnTo>
                <a:lnTo>
                  <a:pt x="9278747" y="570356"/>
                </a:lnTo>
                <a:lnTo>
                  <a:pt x="9305798" y="534542"/>
                </a:lnTo>
                <a:lnTo>
                  <a:pt x="9327769" y="495045"/>
                </a:lnTo>
                <a:lnTo>
                  <a:pt x="9344025" y="452247"/>
                </a:lnTo>
                <a:lnTo>
                  <a:pt x="9354185" y="406907"/>
                </a:lnTo>
                <a:lnTo>
                  <a:pt x="9357614" y="359282"/>
                </a:lnTo>
                <a:lnTo>
                  <a:pt x="9357614" y="318769"/>
                </a:lnTo>
                <a:lnTo>
                  <a:pt x="9354185" y="271779"/>
                </a:lnTo>
                <a:lnTo>
                  <a:pt x="9344025" y="226822"/>
                </a:lnTo>
                <a:lnTo>
                  <a:pt x="9327769" y="184657"/>
                </a:lnTo>
                <a:lnTo>
                  <a:pt x="9305798" y="145414"/>
                </a:lnTo>
                <a:lnTo>
                  <a:pt x="9278747" y="109854"/>
                </a:lnTo>
                <a:lnTo>
                  <a:pt x="9246870" y="78359"/>
                </a:lnTo>
                <a:lnTo>
                  <a:pt x="9210929" y="51562"/>
                </a:lnTo>
                <a:lnTo>
                  <a:pt x="9171178" y="29844"/>
                </a:lnTo>
                <a:lnTo>
                  <a:pt x="9128252" y="13588"/>
                </a:lnTo>
                <a:lnTo>
                  <a:pt x="9082532" y="3555"/>
                </a:lnTo>
                <a:lnTo>
                  <a:pt x="9034653" y="0"/>
                </a:lnTo>
                <a:close/>
              </a:path>
            </a:pathLst>
          </a:custGeom>
          <a:noFill/>
        </p:spPr>
        <p:txBody>
          <a:bodyPr wrap="square" lIns="0" tIns="0" rIns="0" bIns="0" rtlCol="0"/>
          <a:lstStyle/>
          <a:p>
            <a:r>
              <a:rPr lang="en-US" sz="7200" b="1" dirty="0">
                <a:solidFill>
                  <a:schemeClr val="bg1"/>
                </a:solidFill>
              </a:rPr>
              <a:t>Web site</a:t>
            </a:r>
            <a:endParaRPr sz="7200" b="1" dirty="0">
              <a:solidFill>
                <a:schemeClr val="bg1"/>
              </a:solidFill>
            </a:endParaRPr>
          </a:p>
        </p:txBody>
      </p:sp>
      <p:sp>
        <p:nvSpPr>
          <p:cNvPr id="18" name="TextBox 18">
            <a:extLst>
              <a:ext uri="{FF2B5EF4-FFF2-40B4-BE49-F238E27FC236}">
                <a16:creationId xmlns:a16="http://schemas.microsoft.com/office/drawing/2014/main" id="{5A6A56D8-D39E-0621-1FBF-8330AE4B4C34}"/>
              </a:ext>
            </a:extLst>
          </p:cNvPr>
          <p:cNvSpPr txBox="1"/>
          <p:nvPr/>
        </p:nvSpPr>
        <p:spPr>
          <a:xfrm>
            <a:off x="1423510" y="4102429"/>
            <a:ext cx="10920890" cy="5395323"/>
          </a:xfrm>
          <a:prstGeom prst="rect">
            <a:avLst/>
          </a:prstGeom>
        </p:spPr>
        <p:txBody>
          <a:bodyPr wrap="square" lIns="0" tIns="0" rIns="0" bIns="0" rtlCol="0" anchor="t">
            <a:spAutoFit/>
          </a:bodyPr>
          <a:lstStyle/>
          <a:p>
            <a:pPr>
              <a:lnSpc>
                <a:spcPts val="7150"/>
              </a:lnSpc>
            </a:pPr>
            <a:r>
              <a:rPr lang="en-US" sz="2800" dirty="0">
                <a:solidFill>
                  <a:schemeClr val="bg1"/>
                </a:solidFill>
              </a:rPr>
              <a:t>The </a:t>
            </a:r>
            <a:r>
              <a:rPr lang="en-US" sz="2800" dirty="0" err="1">
                <a:solidFill>
                  <a:schemeClr val="bg1"/>
                </a:solidFill>
              </a:rPr>
              <a:t>Rihla</a:t>
            </a:r>
            <a:r>
              <a:rPr lang="en-US" sz="2800" dirty="0">
                <a:solidFill>
                  <a:schemeClr val="bg1"/>
                </a:solidFill>
              </a:rPr>
              <a:t> web application, developed using Visual Studio Code, serves as a centralized portal for interactive dashboards. It seamlessly embeds Power BI, Tableau, Looker reports, and Python-generated visualizations, providing stakeholders with unified, real-time access to key operational and analytical insights across trips, freight, rentals, and fleet performance</a:t>
            </a:r>
          </a:p>
          <a:p>
            <a:pPr>
              <a:lnSpc>
                <a:spcPts val="7150"/>
              </a:lnSpc>
            </a:pPr>
            <a:endParaRPr lang="en-US" sz="2800" dirty="0">
              <a:solidFill>
                <a:schemeClr val="bg1"/>
              </a:solidFill>
              <a:latin typeface="Gotham Bold"/>
              <a:ea typeface="Gotham Bold"/>
              <a:cs typeface="Gotham Bold"/>
              <a:sym typeface="Gotham Bold"/>
            </a:endParaRPr>
          </a:p>
        </p:txBody>
      </p:sp>
      <p:grpSp>
        <p:nvGrpSpPr>
          <p:cNvPr id="5" name="Group 8">
            <a:extLst>
              <a:ext uri="{FF2B5EF4-FFF2-40B4-BE49-F238E27FC236}">
                <a16:creationId xmlns:a16="http://schemas.microsoft.com/office/drawing/2014/main" id="{57D1E9F0-D02E-EC78-F80D-6CE3409F9789}"/>
              </a:ext>
            </a:extLst>
          </p:cNvPr>
          <p:cNvGrpSpPr/>
          <p:nvPr/>
        </p:nvGrpSpPr>
        <p:grpSpPr>
          <a:xfrm>
            <a:off x="12192000" y="6438899"/>
            <a:ext cx="3962400" cy="3732577"/>
            <a:chOff x="0" y="-8279"/>
            <a:chExt cx="812800" cy="812800"/>
          </a:xfrm>
          <a:solidFill>
            <a:schemeClr val="bg1"/>
          </a:solidFill>
        </p:grpSpPr>
        <p:sp>
          <p:nvSpPr>
            <p:cNvPr id="6" name="Freeform 9">
              <a:extLst>
                <a:ext uri="{FF2B5EF4-FFF2-40B4-BE49-F238E27FC236}">
                  <a16:creationId xmlns:a16="http://schemas.microsoft.com/office/drawing/2014/main" id="{4260C0C3-2E44-4FA6-55BD-15B7EB20DCE4}"/>
                </a:ext>
              </a:extLst>
            </p:cNvPr>
            <p:cNvSpPr/>
            <p:nvPr/>
          </p:nvSpPr>
          <p:spPr>
            <a:xfrm>
              <a:off x="0" y="-8279"/>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sp>
      </p:grpSp>
      <p:pic>
        <p:nvPicPr>
          <p:cNvPr id="10" name="Picture 9" descr="A blue triangle with a cross&#10;&#10;AI-generated content may be incorrect.">
            <a:extLst>
              <a:ext uri="{FF2B5EF4-FFF2-40B4-BE49-F238E27FC236}">
                <a16:creationId xmlns:a16="http://schemas.microsoft.com/office/drawing/2014/main" id="{C5AE1CA4-834B-8A2E-478D-72B024E2F9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26636" y="7677481"/>
            <a:ext cx="1416977" cy="1371600"/>
          </a:xfrm>
          <a:prstGeom prst="rect">
            <a:avLst/>
          </a:prstGeom>
        </p:spPr>
      </p:pic>
    </p:spTree>
    <p:extLst>
      <p:ext uri="{BB962C8B-B14F-4D97-AF65-F5344CB8AC3E}">
        <p14:creationId xmlns:p14="http://schemas.microsoft.com/office/powerpoint/2010/main" val="3505426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E8783-B5D7-2284-405E-6497589D31F4}"/>
            </a:ext>
          </a:extLst>
        </p:cNvPr>
        <p:cNvGrpSpPr/>
        <p:nvPr/>
      </p:nvGrpSpPr>
      <p:grpSpPr>
        <a:xfrm>
          <a:off x="0" y="0"/>
          <a:ext cx="0" cy="0"/>
          <a:chOff x="0" y="0"/>
          <a:chExt cx="0" cy="0"/>
        </a:xfrm>
      </p:grpSpPr>
      <p:grpSp>
        <p:nvGrpSpPr>
          <p:cNvPr id="22" name="Group 3">
            <a:extLst>
              <a:ext uri="{FF2B5EF4-FFF2-40B4-BE49-F238E27FC236}">
                <a16:creationId xmlns:a16="http://schemas.microsoft.com/office/drawing/2014/main" id="{0579C5C4-8536-567B-8B54-668B47B7E16A}"/>
              </a:ext>
            </a:extLst>
          </p:cNvPr>
          <p:cNvGrpSpPr/>
          <p:nvPr/>
        </p:nvGrpSpPr>
        <p:grpSpPr>
          <a:xfrm rot="5400000">
            <a:off x="14913969" y="-1766949"/>
            <a:ext cx="11979677" cy="11979677"/>
            <a:chOff x="0" y="0"/>
            <a:chExt cx="812800" cy="812800"/>
          </a:xfrm>
        </p:grpSpPr>
        <p:sp>
          <p:nvSpPr>
            <p:cNvPr id="23" name="Freeform 4">
              <a:extLst>
                <a:ext uri="{FF2B5EF4-FFF2-40B4-BE49-F238E27FC236}">
                  <a16:creationId xmlns:a16="http://schemas.microsoft.com/office/drawing/2014/main" id="{94097D81-41AC-6137-A02A-F4F21E73817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24" name="TextBox 5">
              <a:extLst>
                <a:ext uri="{FF2B5EF4-FFF2-40B4-BE49-F238E27FC236}">
                  <a16:creationId xmlns:a16="http://schemas.microsoft.com/office/drawing/2014/main" id="{4406B49D-CC0E-82F6-56D1-892497DA5238}"/>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grpSp>
        <p:nvGrpSpPr>
          <p:cNvPr id="18" name="Group 17">
            <a:extLst>
              <a:ext uri="{FF2B5EF4-FFF2-40B4-BE49-F238E27FC236}">
                <a16:creationId xmlns:a16="http://schemas.microsoft.com/office/drawing/2014/main" id="{942158B1-BCE9-E446-71C2-56A597732165}"/>
              </a:ext>
            </a:extLst>
          </p:cNvPr>
          <p:cNvGrpSpPr/>
          <p:nvPr/>
        </p:nvGrpSpPr>
        <p:grpSpPr>
          <a:xfrm rot="2198492">
            <a:off x="14740070" y="2625847"/>
            <a:ext cx="7751846" cy="13148679"/>
            <a:chOff x="0" y="0"/>
            <a:chExt cx="2041638" cy="3463027"/>
          </a:xfrm>
        </p:grpSpPr>
        <p:sp>
          <p:nvSpPr>
            <p:cNvPr id="20" name="Freeform 7">
              <a:extLst>
                <a:ext uri="{FF2B5EF4-FFF2-40B4-BE49-F238E27FC236}">
                  <a16:creationId xmlns:a16="http://schemas.microsoft.com/office/drawing/2014/main" id="{35AB0AD8-2A2E-9AE2-DDE8-0852282F82B1}"/>
                </a:ext>
              </a:extLst>
            </p:cNvPr>
            <p:cNvSpPr/>
            <p:nvPr/>
          </p:nvSpPr>
          <p:spPr>
            <a:xfrm>
              <a:off x="0" y="0"/>
              <a:ext cx="2041638" cy="3463027"/>
            </a:xfrm>
            <a:custGeom>
              <a:avLst/>
              <a:gdLst/>
              <a:ahLst/>
              <a:cxnLst/>
              <a:rect l="l" t="t" r="r" b="b"/>
              <a:pathLst>
                <a:path w="2041638" h="3463027">
                  <a:moveTo>
                    <a:pt x="0" y="0"/>
                  </a:moveTo>
                  <a:lnTo>
                    <a:pt x="2041638" y="0"/>
                  </a:lnTo>
                  <a:lnTo>
                    <a:pt x="2041638" y="3463027"/>
                  </a:lnTo>
                  <a:lnTo>
                    <a:pt x="0" y="3463027"/>
                  </a:lnTo>
                  <a:close/>
                </a:path>
              </a:pathLst>
            </a:custGeom>
            <a:gradFill rotWithShape="1">
              <a:gsLst>
                <a:gs pos="0">
                  <a:srgbClr val="1BBBCB">
                    <a:alpha val="100000"/>
                  </a:srgbClr>
                </a:gs>
                <a:gs pos="100000">
                  <a:srgbClr val="141C25">
                    <a:alpha val="100000"/>
                  </a:srgbClr>
                </a:gs>
              </a:gsLst>
              <a:lin ang="5400000"/>
            </a:gradFill>
          </p:spPr>
        </p:sp>
        <p:sp>
          <p:nvSpPr>
            <p:cNvPr id="21" name="TextBox 20">
              <a:extLst>
                <a:ext uri="{FF2B5EF4-FFF2-40B4-BE49-F238E27FC236}">
                  <a16:creationId xmlns:a16="http://schemas.microsoft.com/office/drawing/2014/main" id="{F57EA3AE-C186-3E8A-1EDE-472381ABF747}"/>
                </a:ext>
              </a:extLst>
            </p:cNvPr>
            <p:cNvSpPr txBox="1"/>
            <p:nvPr/>
          </p:nvSpPr>
          <p:spPr>
            <a:xfrm>
              <a:off x="0" y="19050"/>
              <a:ext cx="2041638" cy="3443977"/>
            </a:xfrm>
            <a:prstGeom prst="rect">
              <a:avLst/>
            </a:prstGeom>
          </p:spPr>
          <p:txBody>
            <a:bodyPr lIns="50800" tIns="50800" rIns="50800" bIns="50800" rtlCol="0" anchor="ctr"/>
            <a:lstStyle/>
            <a:p>
              <a:pPr algn="ctr">
                <a:lnSpc>
                  <a:spcPts val="2750"/>
                </a:lnSpc>
              </a:pPr>
              <a:endParaRPr/>
            </a:p>
          </p:txBody>
        </p:sp>
      </p:grpSp>
      <p:sp>
        <p:nvSpPr>
          <p:cNvPr id="28" name="Freeform 28">
            <a:extLst>
              <a:ext uri="{FF2B5EF4-FFF2-40B4-BE49-F238E27FC236}">
                <a16:creationId xmlns:a16="http://schemas.microsoft.com/office/drawing/2014/main" id="{7B9048D6-82CC-2E9B-96E0-CFF2DD1E3E16}"/>
              </a:ext>
            </a:extLst>
          </p:cNvPr>
          <p:cNvSpPr/>
          <p:nvPr/>
        </p:nvSpPr>
        <p:spPr>
          <a:xfrm>
            <a:off x="16918029" y="38100"/>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B6C46414-EBC4-F450-9466-E1F9146B8F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689" y="-571500"/>
            <a:ext cx="2169642" cy="2169642"/>
          </a:xfrm>
          <a:prstGeom prst="rect">
            <a:avLst/>
          </a:prstGeom>
        </p:spPr>
      </p:pic>
      <p:grpSp>
        <p:nvGrpSpPr>
          <p:cNvPr id="11" name="Group 11">
            <a:extLst>
              <a:ext uri="{FF2B5EF4-FFF2-40B4-BE49-F238E27FC236}">
                <a16:creationId xmlns:a16="http://schemas.microsoft.com/office/drawing/2014/main" id="{9F0FEEF3-76B3-C755-4E10-73EBE8F45154}"/>
              </a:ext>
            </a:extLst>
          </p:cNvPr>
          <p:cNvGrpSpPr/>
          <p:nvPr/>
        </p:nvGrpSpPr>
        <p:grpSpPr>
          <a:xfrm rot="5400000">
            <a:off x="14913969" y="-1751174"/>
            <a:ext cx="5520047" cy="5520047"/>
            <a:chOff x="0" y="0"/>
            <a:chExt cx="812800" cy="812800"/>
          </a:xfrm>
        </p:grpSpPr>
        <p:sp>
          <p:nvSpPr>
            <p:cNvPr id="13" name="TextBox 13">
              <a:extLst>
                <a:ext uri="{FF2B5EF4-FFF2-40B4-BE49-F238E27FC236}">
                  <a16:creationId xmlns:a16="http://schemas.microsoft.com/office/drawing/2014/main" id="{7682F331-F76B-87E9-C518-5FF35311DDAC}"/>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sp>
          <p:nvSpPr>
            <p:cNvPr id="12" name="Freeform 12">
              <a:extLst>
                <a:ext uri="{FF2B5EF4-FFF2-40B4-BE49-F238E27FC236}">
                  <a16:creationId xmlns:a16="http://schemas.microsoft.com/office/drawing/2014/main" id="{92DA6988-37E5-F5F1-038F-015586EA582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grpSp>
      <p:sp>
        <p:nvSpPr>
          <p:cNvPr id="3" name="object 2">
            <a:extLst>
              <a:ext uri="{FF2B5EF4-FFF2-40B4-BE49-F238E27FC236}">
                <a16:creationId xmlns:a16="http://schemas.microsoft.com/office/drawing/2014/main" id="{D081EB70-E9FA-FE9F-5980-6D90CBBBD712}"/>
              </a:ext>
            </a:extLst>
          </p:cNvPr>
          <p:cNvSpPr/>
          <p:nvPr/>
        </p:nvSpPr>
        <p:spPr>
          <a:xfrm>
            <a:off x="762000" y="8270870"/>
            <a:ext cx="9164279" cy="2054230"/>
          </a:xfrm>
          <a:custGeom>
            <a:avLst/>
            <a:gdLst/>
            <a:ahLst/>
            <a:cxnLst/>
            <a:rect l="l" t="t" r="r" b="b"/>
            <a:pathLst>
              <a:path w="9357995" h="680719">
                <a:moveTo>
                  <a:pt x="9034653" y="0"/>
                </a:moveTo>
                <a:lnTo>
                  <a:pt x="0" y="126"/>
                </a:lnTo>
                <a:lnTo>
                  <a:pt x="0" y="680592"/>
                </a:lnTo>
                <a:lnTo>
                  <a:pt x="9034653" y="680592"/>
                </a:lnTo>
                <a:lnTo>
                  <a:pt x="9082532" y="677037"/>
                </a:lnTo>
                <a:lnTo>
                  <a:pt x="9128252" y="667003"/>
                </a:lnTo>
                <a:lnTo>
                  <a:pt x="9171178" y="650748"/>
                </a:lnTo>
                <a:lnTo>
                  <a:pt x="9210929" y="629030"/>
                </a:lnTo>
                <a:lnTo>
                  <a:pt x="9246870" y="601979"/>
                </a:lnTo>
                <a:lnTo>
                  <a:pt x="9278747" y="570356"/>
                </a:lnTo>
                <a:lnTo>
                  <a:pt x="9305798" y="534542"/>
                </a:lnTo>
                <a:lnTo>
                  <a:pt x="9327769" y="495045"/>
                </a:lnTo>
                <a:lnTo>
                  <a:pt x="9344025" y="452247"/>
                </a:lnTo>
                <a:lnTo>
                  <a:pt x="9354185" y="406907"/>
                </a:lnTo>
                <a:lnTo>
                  <a:pt x="9357614" y="359282"/>
                </a:lnTo>
                <a:lnTo>
                  <a:pt x="9357614" y="318769"/>
                </a:lnTo>
                <a:lnTo>
                  <a:pt x="9354185" y="271779"/>
                </a:lnTo>
                <a:lnTo>
                  <a:pt x="9344025" y="226822"/>
                </a:lnTo>
                <a:lnTo>
                  <a:pt x="9327769" y="184657"/>
                </a:lnTo>
                <a:lnTo>
                  <a:pt x="9305798" y="145414"/>
                </a:lnTo>
                <a:lnTo>
                  <a:pt x="9278747" y="109854"/>
                </a:lnTo>
                <a:lnTo>
                  <a:pt x="9246870" y="78359"/>
                </a:lnTo>
                <a:lnTo>
                  <a:pt x="9210929" y="51562"/>
                </a:lnTo>
                <a:lnTo>
                  <a:pt x="9171178" y="29844"/>
                </a:lnTo>
                <a:lnTo>
                  <a:pt x="9128252" y="13588"/>
                </a:lnTo>
                <a:lnTo>
                  <a:pt x="9082532" y="3555"/>
                </a:lnTo>
                <a:lnTo>
                  <a:pt x="9034653" y="0"/>
                </a:lnTo>
                <a:close/>
              </a:path>
            </a:pathLst>
          </a:custGeom>
          <a:noFill/>
        </p:spPr>
        <p:txBody>
          <a:bodyPr wrap="square" lIns="0" tIns="0" rIns="0" bIns="0" rtlCol="0"/>
          <a:lstStyle/>
          <a:p>
            <a:r>
              <a:rPr lang="en-US" sz="7200" b="1" dirty="0">
                <a:solidFill>
                  <a:schemeClr val="bg1"/>
                </a:solidFill>
              </a:rPr>
              <a:t>Website</a:t>
            </a:r>
          </a:p>
          <a:p>
            <a:r>
              <a:rPr lang="en-US" sz="3600" b="1" dirty="0">
                <a:solidFill>
                  <a:schemeClr val="bg1"/>
                </a:solidFill>
              </a:rPr>
              <a:t>Consist of 3 pages to log in system Dashboards</a:t>
            </a:r>
            <a:endParaRPr sz="3600" b="1" dirty="0">
              <a:solidFill>
                <a:schemeClr val="bg1"/>
              </a:solidFill>
            </a:endParaRPr>
          </a:p>
        </p:txBody>
      </p:sp>
      <p:pic>
        <p:nvPicPr>
          <p:cNvPr id="2" name="Picture 1" descr="A screenshot of a computer&#10;&#10;AI-generated content may be incorrect.">
            <a:extLst>
              <a:ext uri="{FF2B5EF4-FFF2-40B4-BE49-F238E27FC236}">
                <a16:creationId xmlns:a16="http://schemas.microsoft.com/office/drawing/2014/main" id="{9A9A5EDA-7E67-A2E8-DEAA-74904FFD234E}"/>
              </a:ext>
            </a:extLst>
          </p:cNvPr>
          <p:cNvPicPr>
            <a:picLocks noChangeAspect="1"/>
          </p:cNvPicPr>
          <p:nvPr/>
        </p:nvPicPr>
        <p:blipFill rotWithShape="1">
          <a:blip r:embed="rId5">
            <a:extLst>
              <a:ext uri="{28A0092B-C50C-407E-A947-70E740481C1C}">
                <a14:useLocalDpi xmlns:a14="http://schemas.microsoft.com/office/drawing/2010/main" val="0"/>
              </a:ext>
            </a:extLst>
          </a:blip>
          <a:srcRect l="26692" t="22249" r="27042" b="31918"/>
          <a:stretch>
            <a:fillRect/>
          </a:stretch>
        </p:blipFill>
        <p:spPr>
          <a:xfrm>
            <a:off x="11904069" y="5439304"/>
            <a:ext cx="6019800" cy="3352800"/>
          </a:xfrm>
          <a:prstGeom prst="rect">
            <a:avLst/>
          </a:prstGeom>
          <a:ln w="76200">
            <a:solidFill>
              <a:srgbClr val="1C8391"/>
            </a:solidFill>
          </a:ln>
        </p:spPr>
      </p:pic>
      <p:pic>
        <p:nvPicPr>
          <p:cNvPr id="4" name="Picture 3" descr="A screenshot of a computer&#10;&#10;AI-generated content may be incorrect.">
            <a:extLst>
              <a:ext uri="{FF2B5EF4-FFF2-40B4-BE49-F238E27FC236}">
                <a16:creationId xmlns:a16="http://schemas.microsoft.com/office/drawing/2014/main" id="{9F99E9B1-1557-A1F8-66C7-F0100243A948}"/>
              </a:ext>
            </a:extLst>
          </p:cNvPr>
          <p:cNvPicPr>
            <a:picLocks noChangeAspect="1"/>
          </p:cNvPicPr>
          <p:nvPr/>
        </p:nvPicPr>
        <p:blipFill rotWithShape="1">
          <a:blip r:embed="rId6">
            <a:extLst>
              <a:ext uri="{28A0092B-C50C-407E-A947-70E740481C1C}">
                <a14:useLocalDpi xmlns:a14="http://schemas.microsoft.com/office/drawing/2010/main" val="0"/>
              </a:ext>
            </a:extLst>
          </a:blip>
          <a:srcRect l="35730" t="17458" r="35253" b="40522"/>
          <a:stretch>
            <a:fillRect/>
          </a:stretch>
        </p:blipFill>
        <p:spPr>
          <a:xfrm>
            <a:off x="381000" y="1409700"/>
            <a:ext cx="5147711" cy="4191000"/>
          </a:xfrm>
          <a:prstGeom prst="rect">
            <a:avLst/>
          </a:prstGeom>
          <a:ln w="76200">
            <a:solidFill>
              <a:srgbClr val="1C8391"/>
            </a:solidFill>
          </a:ln>
        </p:spPr>
      </p:pic>
      <p:pic>
        <p:nvPicPr>
          <p:cNvPr id="5" name="Picture 4" descr="A screenshot of a computer&#10;&#10;AI-generated content may be incorrect.">
            <a:extLst>
              <a:ext uri="{FF2B5EF4-FFF2-40B4-BE49-F238E27FC236}">
                <a16:creationId xmlns:a16="http://schemas.microsoft.com/office/drawing/2014/main" id="{C51284C7-EBD9-8804-5EDA-F85BEF633288}"/>
              </a:ext>
            </a:extLst>
          </p:cNvPr>
          <p:cNvPicPr>
            <a:picLocks noChangeAspect="1"/>
          </p:cNvPicPr>
          <p:nvPr/>
        </p:nvPicPr>
        <p:blipFill rotWithShape="1">
          <a:blip r:embed="rId7">
            <a:extLst>
              <a:ext uri="{28A0092B-C50C-407E-A947-70E740481C1C}">
                <a14:useLocalDpi xmlns:a14="http://schemas.microsoft.com/office/drawing/2010/main" val="0"/>
              </a:ext>
            </a:extLst>
          </a:blip>
          <a:srcRect l="35591" t="16963" r="35345" b="28234"/>
          <a:stretch>
            <a:fillRect/>
          </a:stretch>
        </p:blipFill>
        <p:spPr>
          <a:xfrm>
            <a:off x="6002527" y="3009900"/>
            <a:ext cx="5426096" cy="5752104"/>
          </a:xfrm>
          <a:prstGeom prst="rect">
            <a:avLst/>
          </a:prstGeom>
          <a:ln w="76200">
            <a:solidFill>
              <a:srgbClr val="1C8391"/>
            </a:solidFill>
          </a:ln>
        </p:spPr>
      </p:pic>
      <p:sp>
        <p:nvSpPr>
          <p:cNvPr id="25" name="Freeform 19">
            <a:extLst>
              <a:ext uri="{FF2B5EF4-FFF2-40B4-BE49-F238E27FC236}">
                <a16:creationId xmlns:a16="http://schemas.microsoft.com/office/drawing/2014/main" id="{FA990FC8-6069-A46B-87A0-DF1D7D41A657}"/>
              </a:ext>
            </a:extLst>
          </p:cNvPr>
          <p:cNvSpPr/>
          <p:nvPr/>
        </p:nvSpPr>
        <p:spPr>
          <a:xfrm>
            <a:off x="17572509" y="7258449"/>
            <a:ext cx="5770626" cy="5761762"/>
          </a:xfrm>
          <a:custGeom>
            <a:avLst/>
            <a:gdLst/>
            <a:ahLst/>
            <a:cxnLst/>
            <a:rect l="l" t="t" r="r" b="b"/>
            <a:pathLst>
              <a:path w="5770626" h="5761762">
                <a:moveTo>
                  <a:pt x="0" y="0"/>
                </a:moveTo>
                <a:lnTo>
                  <a:pt x="5770626" y="0"/>
                </a:lnTo>
                <a:lnTo>
                  <a:pt x="5770626" y="5761761"/>
                </a:lnTo>
                <a:lnTo>
                  <a:pt x="0" y="57617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Freeform 28">
            <a:extLst>
              <a:ext uri="{FF2B5EF4-FFF2-40B4-BE49-F238E27FC236}">
                <a16:creationId xmlns:a16="http://schemas.microsoft.com/office/drawing/2014/main" id="{5C4A6CC5-293B-E977-705D-9FC839FD05BE}"/>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34592562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6D844-998D-C827-1139-3E8160CCB352}"/>
            </a:ext>
          </a:extLst>
        </p:cNvPr>
        <p:cNvGrpSpPr/>
        <p:nvPr/>
      </p:nvGrpSpPr>
      <p:grpSpPr>
        <a:xfrm>
          <a:off x="0" y="0"/>
          <a:ext cx="0" cy="0"/>
          <a:chOff x="0" y="0"/>
          <a:chExt cx="0" cy="0"/>
        </a:xfrm>
      </p:grpSpPr>
      <p:grpSp>
        <p:nvGrpSpPr>
          <p:cNvPr id="25" name="Group 3">
            <a:extLst>
              <a:ext uri="{FF2B5EF4-FFF2-40B4-BE49-F238E27FC236}">
                <a16:creationId xmlns:a16="http://schemas.microsoft.com/office/drawing/2014/main" id="{0ED1BD8A-36CA-C143-6155-730E4E45AD60}"/>
              </a:ext>
            </a:extLst>
          </p:cNvPr>
          <p:cNvGrpSpPr/>
          <p:nvPr/>
        </p:nvGrpSpPr>
        <p:grpSpPr>
          <a:xfrm rot="5400000">
            <a:off x="15224406" y="-625847"/>
            <a:ext cx="11979677" cy="11979677"/>
            <a:chOff x="14960" y="-41711"/>
            <a:chExt cx="812800" cy="812800"/>
          </a:xfrm>
        </p:grpSpPr>
        <p:sp>
          <p:nvSpPr>
            <p:cNvPr id="26" name="Freeform 4">
              <a:extLst>
                <a:ext uri="{FF2B5EF4-FFF2-40B4-BE49-F238E27FC236}">
                  <a16:creationId xmlns:a16="http://schemas.microsoft.com/office/drawing/2014/main" id="{9D34FB93-4443-DC37-4821-6B6B721A7DF5}"/>
                </a:ext>
              </a:extLst>
            </p:cNvPr>
            <p:cNvSpPr/>
            <p:nvPr/>
          </p:nvSpPr>
          <p:spPr>
            <a:xfrm>
              <a:off x="14960" y="-41711"/>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27" name="TextBox 5">
              <a:extLst>
                <a:ext uri="{FF2B5EF4-FFF2-40B4-BE49-F238E27FC236}">
                  <a16:creationId xmlns:a16="http://schemas.microsoft.com/office/drawing/2014/main" id="{6DB3402F-1FA2-5C68-74BE-9D74D469F5D2}"/>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28" name="Freeform 28">
            <a:extLst>
              <a:ext uri="{FF2B5EF4-FFF2-40B4-BE49-F238E27FC236}">
                <a16:creationId xmlns:a16="http://schemas.microsoft.com/office/drawing/2014/main" id="{941AED5D-B318-E318-F477-D517E47DF6D4}"/>
              </a:ext>
            </a:extLst>
          </p:cNvPr>
          <p:cNvSpPr/>
          <p:nvPr/>
        </p:nvSpPr>
        <p:spPr>
          <a:xfrm>
            <a:off x="16918029" y="38100"/>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27788E3C-3C30-7946-1736-35798F2E11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689" y="-571500"/>
            <a:ext cx="2169642" cy="2169642"/>
          </a:xfrm>
          <a:prstGeom prst="rect">
            <a:avLst/>
          </a:prstGeom>
        </p:spPr>
      </p:pic>
      <p:grpSp>
        <p:nvGrpSpPr>
          <p:cNvPr id="11" name="Group 11">
            <a:extLst>
              <a:ext uri="{FF2B5EF4-FFF2-40B4-BE49-F238E27FC236}">
                <a16:creationId xmlns:a16="http://schemas.microsoft.com/office/drawing/2014/main" id="{AD90BAC8-BA03-E722-091D-34F6DD782683}"/>
              </a:ext>
            </a:extLst>
          </p:cNvPr>
          <p:cNvGrpSpPr/>
          <p:nvPr/>
        </p:nvGrpSpPr>
        <p:grpSpPr>
          <a:xfrm rot="5400000">
            <a:off x="14843613" y="-2300841"/>
            <a:ext cx="5520047" cy="5520047"/>
            <a:chOff x="0" y="0"/>
            <a:chExt cx="812800" cy="812800"/>
          </a:xfrm>
        </p:grpSpPr>
        <p:sp>
          <p:nvSpPr>
            <p:cNvPr id="13" name="TextBox 13">
              <a:extLst>
                <a:ext uri="{FF2B5EF4-FFF2-40B4-BE49-F238E27FC236}">
                  <a16:creationId xmlns:a16="http://schemas.microsoft.com/office/drawing/2014/main" id="{602640AE-3887-3B1B-5245-94A579E4883D}"/>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sp>
          <p:nvSpPr>
            <p:cNvPr id="12" name="Freeform 12">
              <a:extLst>
                <a:ext uri="{FF2B5EF4-FFF2-40B4-BE49-F238E27FC236}">
                  <a16:creationId xmlns:a16="http://schemas.microsoft.com/office/drawing/2014/main" id="{740E8BE7-F73B-ACAF-04B1-41C1AFEED10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grpSp>
      <p:sp>
        <p:nvSpPr>
          <p:cNvPr id="3" name="object 2">
            <a:extLst>
              <a:ext uri="{FF2B5EF4-FFF2-40B4-BE49-F238E27FC236}">
                <a16:creationId xmlns:a16="http://schemas.microsoft.com/office/drawing/2014/main" id="{A6708A63-B601-D3E8-FE9D-2F6F7298C78E}"/>
              </a:ext>
            </a:extLst>
          </p:cNvPr>
          <p:cNvSpPr/>
          <p:nvPr/>
        </p:nvSpPr>
        <p:spPr>
          <a:xfrm>
            <a:off x="762000" y="8270870"/>
            <a:ext cx="9164279" cy="2054230"/>
          </a:xfrm>
          <a:custGeom>
            <a:avLst/>
            <a:gdLst/>
            <a:ahLst/>
            <a:cxnLst/>
            <a:rect l="l" t="t" r="r" b="b"/>
            <a:pathLst>
              <a:path w="9357995" h="680719">
                <a:moveTo>
                  <a:pt x="9034653" y="0"/>
                </a:moveTo>
                <a:lnTo>
                  <a:pt x="0" y="126"/>
                </a:lnTo>
                <a:lnTo>
                  <a:pt x="0" y="680592"/>
                </a:lnTo>
                <a:lnTo>
                  <a:pt x="9034653" y="680592"/>
                </a:lnTo>
                <a:lnTo>
                  <a:pt x="9082532" y="677037"/>
                </a:lnTo>
                <a:lnTo>
                  <a:pt x="9128252" y="667003"/>
                </a:lnTo>
                <a:lnTo>
                  <a:pt x="9171178" y="650748"/>
                </a:lnTo>
                <a:lnTo>
                  <a:pt x="9210929" y="629030"/>
                </a:lnTo>
                <a:lnTo>
                  <a:pt x="9246870" y="601979"/>
                </a:lnTo>
                <a:lnTo>
                  <a:pt x="9278747" y="570356"/>
                </a:lnTo>
                <a:lnTo>
                  <a:pt x="9305798" y="534542"/>
                </a:lnTo>
                <a:lnTo>
                  <a:pt x="9327769" y="495045"/>
                </a:lnTo>
                <a:lnTo>
                  <a:pt x="9344025" y="452247"/>
                </a:lnTo>
                <a:lnTo>
                  <a:pt x="9354185" y="406907"/>
                </a:lnTo>
                <a:lnTo>
                  <a:pt x="9357614" y="359282"/>
                </a:lnTo>
                <a:lnTo>
                  <a:pt x="9357614" y="318769"/>
                </a:lnTo>
                <a:lnTo>
                  <a:pt x="9354185" y="271779"/>
                </a:lnTo>
                <a:lnTo>
                  <a:pt x="9344025" y="226822"/>
                </a:lnTo>
                <a:lnTo>
                  <a:pt x="9327769" y="184657"/>
                </a:lnTo>
                <a:lnTo>
                  <a:pt x="9305798" y="145414"/>
                </a:lnTo>
                <a:lnTo>
                  <a:pt x="9278747" y="109854"/>
                </a:lnTo>
                <a:lnTo>
                  <a:pt x="9246870" y="78359"/>
                </a:lnTo>
                <a:lnTo>
                  <a:pt x="9210929" y="51562"/>
                </a:lnTo>
                <a:lnTo>
                  <a:pt x="9171178" y="29844"/>
                </a:lnTo>
                <a:lnTo>
                  <a:pt x="9128252" y="13588"/>
                </a:lnTo>
                <a:lnTo>
                  <a:pt x="9082532" y="3555"/>
                </a:lnTo>
                <a:lnTo>
                  <a:pt x="9034653" y="0"/>
                </a:lnTo>
                <a:close/>
              </a:path>
            </a:pathLst>
          </a:custGeom>
          <a:noFill/>
        </p:spPr>
        <p:txBody>
          <a:bodyPr wrap="square" lIns="0" tIns="0" rIns="0" bIns="0" rtlCol="0"/>
          <a:lstStyle/>
          <a:p>
            <a:r>
              <a:rPr lang="en-US" sz="7200" b="1" dirty="0">
                <a:solidFill>
                  <a:schemeClr val="bg1"/>
                </a:solidFill>
              </a:rPr>
              <a:t>Website</a:t>
            </a:r>
          </a:p>
          <a:p>
            <a:r>
              <a:rPr lang="en-US" sz="3600" b="1" dirty="0">
                <a:solidFill>
                  <a:schemeClr val="bg1"/>
                </a:solidFill>
              </a:rPr>
              <a:t>Consist of 3 pages to log in system Dashboards</a:t>
            </a:r>
            <a:endParaRPr sz="3600" b="1" dirty="0">
              <a:solidFill>
                <a:schemeClr val="bg1"/>
              </a:solidFill>
            </a:endParaRPr>
          </a:p>
        </p:txBody>
      </p:sp>
      <p:grpSp>
        <p:nvGrpSpPr>
          <p:cNvPr id="7" name="Group 6">
            <a:extLst>
              <a:ext uri="{FF2B5EF4-FFF2-40B4-BE49-F238E27FC236}">
                <a16:creationId xmlns:a16="http://schemas.microsoft.com/office/drawing/2014/main" id="{0746993D-D1F4-0E32-7B64-BBAFB0712D66}"/>
              </a:ext>
            </a:extLst>
          </p:cNvPr>
          <p:cNvGrpSpPr/>
          <p:nvPr/>
        </p:nvGrpSpPr>
        <p:grpSpPr>
          <a:xfrm rot="2198492">
            <a:off x="15221915" y="2829059"/>
            <a:ext cx="7751846" cy="13148679"/>
            <a:chOff x="0" y="0"/>
            <a:chExt cx="2041638" cy="3463027"/>
          </a:xfrm>
        </p:grpSpPr>
        <p:sp>
          <p:nvSpPr>
            <p:cNvPr id="8" name="Freeform 7">
              <a:extLst>
                <a:ext uri="{FF2B5EF4-FFF2-40B4-BE49-F238E27FC236}">
                  <a16:creationId xmlns:a16="http://schemas.microsoft.com/office/drawing/2014/main" id="{3C847AE1-873F-22EE-3868-E4A3F9513913}"/>
                </a:ext>
              </a:extLst>
            </p:cNvPr>
            <p:cNvSpPr/>
            <p:nvPr/>
          </p:nvSpPr>
          <p:spPr>
            <a:xfrm>
              <a:off x="0" y="0"/>
              <a:ext cx="2041638" cy="3463027"/>
            </a:xfrm>
            <a:custGeom>
              <a:avLst/>
              <a:gdLst/>
              <a:ahLst/>
              <a:cxnLst/>
              <a:rect l="l" t="t" r="r" b="b"/>
              <a:pathLst>
                <a:path w="2041638" h="3463027">
                  <a:moveTo>
                    <a:pt x="0" y="0"/>
                  </a:moveTo>
                  <a:lnTo>
                    <a:pt x="2041638" y="0"/>
                  </a:lnTo>
                  <a:lnTo>
                    <a:pt x="2041638" y="3463027"/>
                  </a:lnTo>
                  <a:lnTo>
                    <a:pt x="0" y="3463027"/>
                  </a:lnTo>
                  <a:close/>
                </a:path>
              </a:pathLst>
            </a:custGeom>
            <a:gradFill rotWithShape="1">
              <a:gsLst>
                <a:gs pos="0">
                  <a:srgbClr val="1BBBCB">
                    <a:alpha val="100000"/>
                  </a:srgbClr>
                </a:gs>
                <a:gs pos="100000">
                  <a:srgbClr val="141C25">
                    <a:alpha val="100000"/>
                  </a:srgbClr>
                </a:gs>
              </a:gsLst>
              <a:lin ang="5400000"/>
            </a:gradFill>
          </p:spPr>
        </p:sp>
        <p:sp>
          <p:nvSpPr>
            <p:cNvPr id="9" name="TextBox 8">
              <a:extLst>
                <a:ext uri="{FF2B5EF4-FFF2-40B4-BE49-F238E27FC236}">
                  <a16:creationId xmlns:a16="http://schemas.microsoft.com/office/drawing/2014/main" id="{9648A390-EC25-253A-9DF7-83FC223F810F}"/>
                </a:ext>
              </a:extLst>
            </p:cNvPr>
            <p:cNvSpPr txBox="1"/>
            <p:nvPr/>
          </p:nvSpPr>
          <p:spPr>
            <a:xfrm>
              <a:off x="0" y="19050"/>
              <a:ext cx="2041638" cy="3443977"/>
            </a:xfrm>
            <a:prstGeom prst="rect">
              <a:avLst/>
            </a:prstGeom>
          </p:spPr>
          <p:txBody>
            <a:bodyPr lIns="50800" tIns="50800" rIns="50800" bIns="50800" rtlCol="0" anchor="ctr"/>
            <a:lstStyle/>
            <a:p>
              <a:pPr algn="ctr">
                <a:lnSpc>
                  <a:spcPts val="2750"/>
                </a:lnSpc>
              </a:pPr>
              <a:endParaRPr/>
            </a:p>
          </p:txBody>
        </p:sp>
      </p:grpSp>
      <p:grpSp>
        <p:nvGrpSpPr>
          <p:cNvPr id="24" name="Group 23">
            <a:extLst>
              <a:ext uri="{FF2B5EF4-FFF2-40B4-BE49-F238E27FC236}">
                <a16:creationId xmlns:a16="http://schemas.microsoft.com/office/drawing/2014/main" id="{6EC42D76-BAED-FBFA-52B6-DB693FD2D9B1}"/>
              </a:ext>
            </a:extLst>
          </p:cNvPr>
          <p:cNvGrpSpPr/>
          <p:nvPr/>
        </p:nvGrpSpPr>
        <p:grpSpPr>
          <a:xfrm>
            <a:off x="2502235" y="1128046"/>
            <a:ext cx="11912246" cy="7190118"/>
            <a:chOff x="3945936" y="107902"/>
            <a:chExt cx="13005621" cy="7850069"/>
          </a:xfrm>
        </p:grpSpPr>
        <p:pic>
          <p:nvPicPr>
            <p:cNvPr id="6" name="Picture 5" descr="A screenshot of a computer&#10;&#10;AI-generated content may be incorrect.">
              <a:extLst>
                <a:ext uri="{FF2B5EF4-FFF2-40B4-BE49-F238E27FC236}">
                  <a16:creationId xmlns:a16="http://schemas.microsoft.com/office/drawing/2014/main" id="{FE829098-C48F-2FAD-21E8-53FE72CCA1F1}"/>
                </a:ext>
              </a:extLst>
            </p:cNvPr>
            <p:cNvPicPr>
              <a:picLocks noChangeAspect="1"/>
            </p:cNvPicPr>
            <p:nvPr/>
          </p:nvPicPr>
          <p:blipFill>
            <a:blip r:embed="rId5">
              <a:extLst>
                <a:ext uri="{28A0092B-C50C-407E-A947-70E740481C1C}">
                  <a14:useLocalDpi xmlns:a14="http://schemas.microsoft.com/office/drawing/2010/main" val="0"/>
                </a:ext>
              </a:extLst>
            </a:blip>
            <a:srcRect l="219" t="10381" r="3147" b="8825"/>
            <a:stretch>
              <a:fillRect/>
            </a:stretch>
          </p:blipFill>
          <p:spPr>
            <a:xfrm>
              <a:off x="5423438" y="405842"/>
              <a:ext cx="10078186" cy="6698631"/>
            </a:xfrm>
            <a:prstGeom prst="rect">
              <a:avLst/>
            </a:prstGeom>
          </p:spPr>
        </p:pic>
        <p:grpSp>
          <p:nvGrpSpPr>
            <p:cNvPr id="19" name="Group 12">
              <a:extLst>
                <a:ext uri="{FF2B5EF4-FFF2-40B4-BE49-F238E27FC236}">
                  <a16:creationId xmlns:a16="http://schemas.microsoft.com/office/drawing/2014/main" id="{FA088311-00DB-B05D-972E-134D26EDAEA4}"/>
                </a:ext>
              </a:extLst>
            </p:cNvPr>
            <p:cNvGrpSpPr>
              <a:grpSpLocks noChangeAspect="1"/>
            </p:cNvGrpSpPr>
            <p:nvPr/>
          </p:nvGrpSpPr>
          <p:grpSpPr>
            <a:xfrm>
              <a:off x="3945936" y="107902"/>
              <a:ext cx="13005621" cy="7850069"/>
              <a:chOff x="0" y="0"/>
              <a:chExt cx="7981950" cy="4578350"/>
            </a:xfrm>
          </p:grpSpPr>
          <p:sp>
            <p:nvSpPr>
              <p:cNvPr id="20" name="Freeform 13">
                <a:extLst>
                  <a:ext uri="{FF2B5EF4-FFF2-40B4-BE49-F238E27FC236}">
                    <a16:creationId xmlns:a16="http://schemas.microsoft.com/office/drawing/2014/main" id="{20A32F89-E980-D72D-ADF1-4C0BB3B26823}"/>
                  </a:ext>
                </a:extLst>
              </p:cNvPr>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21" name="Freeform 14">
                <a:extLst>
                  <a:ext uri="{FF2B5EF4-FFF2-40B4-BE49-F238E27FC236}">
                    <a16:creationId xmlns:a16="http://schemas.microsoft.com/office/drawing/2014/main" id="{B15F1219-00FD-F0FF-9D34-9F95692E5752}"/>
                  </a:ext>
                </a:extLst>
              </p:cNvPr>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2" name="Freeform 15">
                <a:extLst>
                  <a:ext uri="{FF2B5EF4-FFF2-40B4-BE49-F238E27FC236}">
                    <a16:creationId xmlns:a16="http://schemas.microsoft.com/office/drawing/2014/main" id="{7D288DC8-29B1-9D5E-D706-69C6C694392F}"/>
                  </a:ext>
                </a:extLst>
              </p:cNvPr>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3" name="Freeform 16">
                <a:extLst>
                  <a:ext uri="{FF2B5EF4-FFF2-40B4-BE49-F238E27FC236}">
                    <a16:creationId xmlns:a16="http://schemas.microsoft.com/office/drawing/2014/main" id="{162419A9-12B0-63B2-9B9C-C35C58298963}"/>
                  </a:ext>
                </a:extLst>
              </p:cNvPr>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grpSp>
      </p:grpSp>
      <p:sp>
        <p:nvSpPr>
          <p:cNvPr id="29" name="Freeform 19">
            <a:extLst>
              <a:ext uri="{FF2B5EF4-FFF2-40B4-BE49-F238E27FC236}">
                <a16:creationId xmlns:a16="http://schemas.microsoft.com/office/drawing/2014/main" id="{E8ED7169-4E8E-95DA-B32D-9461766482F4}"/>
              </a:ext>
            </a:extLst>
          </p:cNvPr>
          <p:cNvSpPr/>
          <p:nvPr/>
        </p:nvSpPr>
        <p:spPr>
          <a:xfrm>
            <a:off x="14704022" y="8177523"/>
            <a:ext cx="5770626" cy="5761762"/>
          </a:xfrm>
          <a:custGeom>
            <a:avLst/>
            <a:gdLst/>
            <a:ahLst/>
            <a:cxnLst/>
            <a:rect l="l" t="t" r="r" b="b"/>
            <a:pathLst>
              <a:path w="5770626" h="5761762">
                <a:moveTo>
                  <a:pt x="0" y="0"/>
                </a:moveTo>
                <a:lnTo>
                  <a:pt x="5770626" y="0"/>
                </a:lnTo>
                <a:lnTo>
                  <a:pt x="5770626" y="5761761"/>
                </a:lnTo>
                <a:lnTo>
                  <a:pt x="0" y="57617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1" name="Freeform 28">
            <a:extLst>
              <a:ext uri="{FF2B5EF4-FFF2-40B4-BE49-F238E27FC236}">
                <a16:creationId xmlns:a16="http://schemas.microsoft.com/office/drawing/2014/main" id="{584C3C3B-1162-C511-250D-F300E6E70859}"/>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234528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66151-6E4C-CEAE-12D4-A135178174B6}"/>
            </a:ext>
          </a:extLst>
        </p:cNvPr>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37393928-46C6-D02D-FDFB-D1EC78F48CA1}"/>
              </a:ext>
            </a:extLst>
          </p:cNvPr>
          <p:cNvSpPr/>
          <p:nvPr/>
        </p:nvSpPr>
        <p:spPr>
          <a:xfrm>
            <a:off x="970867" y="2041733"/>
            <a:ext cx="16441943" cy="7587561"/>
          </a:xfrm>
          <a:prstGeom prst="roundRect">
            <a:avLst>
              <a:gd name="adj" fmla="val 497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1">
            <a:extLst>
              <a:ext uri="{FF2B5EF4-FFF2-40B4-BE49-F238E27FC236}">
                <a16:creationId xmlns:a16="http://schemas.microsoft.com/office/drawing/2014/main" id="{95BDDBB4-F72D-3F30-8E78-705D527928A3}"/>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08332661-2B0B-DAC4-0172-63759FF6668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5534B2D2-EEFB-2C66-16D3-93BBB6F928B4}"/>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28" name="Freeform 28">
            <a:extLst>
              <a:ext uri="{FF2B5EF4-FFF2-40B4-BE49-F238E27FC236}">
                <a16:creationId xmlns:a16="http://schemas.microsoft.com/office/drawing/2014/main" id="{F2F90B71-EDA7-1A60-BD6E-7EDEB82DBE23}"/>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a:extLst>
              <a:ext uri="{FF2B5EF4-FFF2-40B4-BE49-F238E27FC236}">
                <a16:creationId xmlns:a16="http://schemas.microsoft.com/office/drawing/2014/main" id="{9F680BF1-9102-B4D6-F7CC-03BF7239C8DE}"/>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A8F6021B-2B5F-E65C-0A3C-3E61A9017D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89" y="-495747"/>
            <a:ext cx="2169642" cy="2169642"/>
          </a:xfrm>
          <a:prstGeom prst="rect">
            <a:avLst/>
          </a:prstGeom>
        </p:spPr>
      </p:pic>
      <p:pic>
        <p:nvPicPr>
          <p:cNvPr id="4" name="Picture 3" descr="A black background with blue text&#10;&#10;AI-generated content may be incorrect.">
            <a:extLst>
              <a:ext uri="{FF2B5EF4-FFF2-40B4-BE49-F238E27FC236}">
                <a16:creationId xmlns:a16="http://schemas.microsoft.com/office/drawing/2014/main" id="{8EB07E6E-F339-86C4-672C-7FA3EFD819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4520" y="3818855"/>
            <a:ext cx="4730875" cy="2649290"/>
          </a:xfrm>
          <a:prstGeom prst="rect">
            <a:avLst/>
          </a:prstGeom>
        </p:spPr>
      </p:pic>
      <p:pic>
        <p:nvPicPr>
          <p:cNvPr id="7" name="Picture 6" descr="A blue and yellow snake logo&#10;&#10;AI-generated content may be incorrect.">
            <a:extLst>
              <a:ext uri="{FF2B5EF4-FFF2-40B4-BE49-F238E27FC236}">
                <a16:creationId xmlns:a16="http://schemas.microsoft.com/office/drawing/2014/main" id="{65A403C1-FE6C-E9BD-4860-B7EC205220D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73774" y="6311828"/>
            <a:ext cx="5068410" cy="2850981"/>
          </a:xfrm>
          <a:prstGeom prst="rect">
            <a:avLst/>
          </a:prstGeom>
        </p:spPr>
      </p:pic>
      <p:pic>
        <p:nvPicPr>
          <p:cNvPr id="8" name="Picture 7" descr="A yellow bar chart with black background&#10;&#10;AI-generated content may be incorrect.">
            <a:extLst>
              <a:ext uri="{FF2B5EF4-FFF2-40B4-BE49-F238E27FC236}">
                <a16:creationId xmlns:a16="http://schemas.microsoft.com/office/drawing/2014/main" id="{B147090C-7C20-81D2-C19E-4325918FCF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20056" y="1263367"/>
            <a:ext cx="4423084" cy="4423084"/>
          </a:xfrm>
          <a:prstGeom prst="rect">
            <a:avLst/>
          </a:prstGeom>
        </p:spPr>
      </p:pic>
      <p:pic>
        <p:nvPicPr>
          <p:cNvPr id="9" name="Picture 8" descr="A logo with a black background&#10;&#10;AI-generated content may be incorrect.">
            <a:extLst>
              <a:ext uri="{FF2B5EF4-FFF2-40B4-BE49-F238E27FC236}">
                <a16:creationId xmlns:a16="http://schemas.microsoft.com/office/drawing/2014/main" id="{0B1A43C2-5FF4-39BC-08A8-8C50065D7D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150144" y="3288934"/>
            <a:ext cx="4355662" cy="4355662"/>
          </a:xfrm>
          <a:prstGeom prst="rect">
            <a:avLst/>
          </a:prstGeom>
        </p:spPr>
      </p:pic>
      <p:sp>
        <p:nvSpPr>
          <p:cNvPr id="21" name="TextBox 18">
            <a:extLst>
              <a:ext uri="{FF2B5EF4-FFF2-40B4-BE49-F238E27FC236}">
                <a16:creationId xmlns:a16="http://schemas.microsoft.com/office/drawing/2014/main" id="{58A56DE8-461A-17AA-128D-775373089C2C}"/>
              </a:ext>
            </a:extLst>
          </p:cNvPr>
          <p:cNvSpPr txBox="1"/>
          <p:nvPr/>
        </p:nvSpPr>
        <p:spPr>
          <a:xfrm>
            <a:off x="5678922" y="651706"/>
            <a:ext cx="7728627" cy="923330"/>
          </a:xfrm>
          <a:prstGeom prst="rect">
            <a:avLst/>
          </a:prstGeom>
        </p:spPr>
        <p:txBody>
          <a:bodyPr wrap="square" lIns="0" tIns="0" rIns="0" bIns="0" rtlCol="0" anchor="t">
            <a:spAutoFit/>
          </a:bodyPr>
          <a:lstStyle/>
          <a:p>
            <a:pPr>
              <a:lnSpc>
                <a:spcPts val="7150"/>
              </a:lnSpc>
            </a:pPr>
            <a:r>
              <a:rPr lang="en-US" sz="6600" dirty="0">
                <a:solidFill>
                  <a:schemeClr val="bg1"/>
                </a:solidFill>
              </a:rPr>
              <a:t>Visualization Tools</a:t>
            </a:r>
            <a:endParaRPr lang="en-US" sz="6500" b="1" dirty="0">
              <a:solidFill>
                <a:schemeClr val="bg1"/>
              </a:solidFill>
              <a:latin typeface="Gotham Bold"/>
              <a:ea typeface="Gotham Bold"/>
              <a:cs typeface="Gotham Bold"/>
              <a:sym typeface="Gotham Bold"/>
            </a:endParaRPr>
          </a:p>
        </p:txBody>
      </p:sp>
    </p:spTree>
    <p:extLst>
      <p:ext uri="{BB962C8B-B14F-4D97-AF65-F5344CB8AC3E}">
        <p14:creationId xmlns:p14="http://schemas.microsoft.com/office/powerpoint/2010/main" val="34680722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97A79-2ABC-90C2-19CC-A1AD39480E25}"/>
            </a:ext>
          </a:extLst>
        </p:cNvPr>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47DD110-96F5-53BA-7440-0F13CD8068CF}"/>
              </a:ext>
            </a:extLst>
          </p:cNvPr>
          <p:cNvSpPr/>
          <p:nvPr/>
        </p:nvSpPr>
        <p:spPr>
          <a:xfrm>
            <a:off x="855457" y="1562100"/>
            <a:ext cx="16441943" cy="7858021"/>
          </a:xfrm>
          <a:prstGeom prst="roundRect">
            <a:avLst>
              <a:gd name="adj" fmla="val 497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1">
            <a:extLst>
              <a:ext uri="{FF2B5EF4-FFF2-40B4-BE49-F238E27FC236}">
                <a16:creationId xmlns:a16="http://schemas.microsoft.com/office/drawing/2014/main" id="{B1EF0D5A-0F57-12A9-30AA-62267D05547B}"/>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6575C89E-44F3-E853-C02A-E87D27E69B4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7B1B8CAB-79D2-EC0E-5B4D-FCE5AB2809C9}"/>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28" name="Freeform 28">
            <a:extLst>
              <a:ext uri="{FF2B5EF4-FFF2-40B4-BE49-F238E27FC236}">
                <a16:creationId xmlns:a16="http://schemas.microsoft.com/office/drawing/2014/main" id="{EC05F1F5-68A7-9931-243B-F37EC06CACC4}"/>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a:extLst>
              <a:ext uri="{FF2B5EF4-FFF2-40B4-BE49-F238E27FC236}">
                <a16:creationId xmlns:a16="http://schemas.microsoft.com/office/drawing/2014/main" id="{33A81EEF-D345-5B84-8780-41BB2689FDD1}"/>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56732082-6F8A-3DB4-8019-0EE00AD58D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89" y="-495747"/>
            <a:ext cx="2169642" cy="2169642"/>
          </a:xfrm>
          <a:prstGeom prst="rect">
            <a:avLst/>
          </a:prstGeom>
        </p:spPr>
      </p:pic>
      <p:pic>
        <p:nvPicPr>
          <p:cNvPr id="2" name="Picture 1" descr="A green file with a black square on it&#10;&#10;AI-generated content may be incorrect.">
            <a:extLst>
              <a:ext uri="{FF2B5EF4-FFF2-40B4-BE49-F238E27FC236}">
                <a16:creationId xmlns:a16="http://schemas.microsoft.com/office/drawing/2014/main" id="{215F46F1-F9CF-1D2E-3AB3-B1AC98C60B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33461" y="1751317"/>
            <a:ext cx="3233171" cy="3233171"/>
          </a:xfrm>
          <a:prstGeom prst="rect">
            <a:avLst/>
          </a:prstGeom>
        </p:spPr>
      </p:pic>
      <p:pic>
        <p:nvPicPr>
          <p:cNvPr id="18" name="Picture 17" descr="A green square with white x on it&#10;&#10;AI-generated content may be incorrect.">
            <a:extLst>
              <a:ext uri="{FF2B5EF4-FFF2-40B4-BE49-F238E27FC236}">
                <a16:creationId xmlns:a16="http://schemas.microsoft.com/office/drawing/2014/main" id="{7BA16E16-EFE8-B217-B158-F4BB8D3581B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93291" y="1817074"/>
            <a:ext cx="4716729" cy="3144485"/>
          </a:xfrm>
          <a:prstGeom prst="rect">
            <a:avLst/>
          </a:prstGeom>
        </p:spPr>
      </p:pic>
      <p:pic>
        <p:nvPicPr>
          <p:cNvPr id="19" name="Picture 18" descr="A blue triangle with a cross&#10;&#10;AI-generated content may be incorrect.">
            <a:extLst>
              <a:ext uri="{FF2B5EF4-FFF2-40B4-BE49-F238E27FC236}">
                <a16:creationId xmlns:a16="http://schemas.microsoft.com/office/drawing/2014/main" id="{6EE23D0A-415E-65CA-1225-75287FCB7B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891298" y="6515091"/>
            <a:ext cx="2072133" cy="2072133"/>
          </a:xfrm>
          <a:prstGeom prst="rect">
            <a:avLst/>
          </a:prstGeom>
        </p:spPr>
      </p:pic>
      <p:pic>
        <p:nvPicPr>
          <p:cNvPr id="21" name="object 5">
            <a:extLst>
              <a:ext uri="{FF2B5EF4-FFF2-40B4-BE49-F238E27FC236}">
                <a16:creationId xmlns:a16="http://schemas.microsoft.com/office/drawing/2014/main" id="{C5021D72-86AD-3857-DABC-8D41C0EDC1D4}"/>
              </a:ext>
            </a:extLst>
          </p:cNvPr>
          <p:cNvPicPr/>
          <p:nvPr/>
        </p:nvPicPr>
        <p:blipFill>
          <a:blip r:embed="rId10" cstate="print"/>
          <a:stretch>
            <a:fillRect/>
          </a:stretch>
        </p:blipFill>
        <p:spPr>
          <a:xfrm>
            <a:off x="4352001" y="6166956"/>
            <a:ext cx="2131716" cy="2139235"/>
          </a:xfrm>
          <a:prstGeom prst="rect">
            <a:avLst/>
          </a:prstGeom>
        </p:spPr>
      </p:pic>
      <p:pic>
        <p:nvPicPr>
          <p:cNvPr id="22" name="Picture 21" descr="A white symbol on an orange background&#10;&#10;AI-generated content may be incorrect.">
            <a:extLst>
              <a:ext uri="{FF2B5EF4-FFF2-40B4-BE49-F238E27FC236}">
                <a16:creationId xmlns:a16="http://schemas.microsoft.com/office/drawing/2014/main" id="{263D22C8-A08F-1D80-9CCA-3D4593EB26D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213513" y="3998785"/>
            <a:ext cx="2072133" cy="2072133"/>
          </a:xfrm>
          <a:prstGeom prst="rect">
            <a:avLst/>
          </a:prstGeom>
        </p:spPr>
      </p:pic>
      <p:pic>
        <p:nvPicPr>
          <p:cNvPr id="23" name="Picture 22" descr="A logo of a software company&#10;&#10;AI-generated content may be incorrect.">
            <a:extLst>
              <a:ext uri="{FF2B5EF4-FFF2-40B4-BE49-F238E27FC236}">
                <a16:creationId xmlns:a16="http://schemas.microsoft.com/office/drawing/2014/main" id="{9C98499D-D5BC-CFA6-3BCD-80FF37755DB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69470" y="2875971"/>
            <a:ext cx="3014473" cy="3014473"/>
          </a:xfrm>
          <a:prstGeom prst="rect">
            <a:avLst/>
          </a:prstGeom>
        </p:spPr>
      </p:pic>
      <p:pic>
        <p:nvPicPr>
          <p:cNvPr id="24" name="Picture 23" descr="A purple logo on a black background&#10;&#10;AI-generated content may be incorrect.">
            <a:extLst>
              <a:ext uri="{FF2B5EF4-FFF2-40B4-BE49-F238E27FC236}">
                <a16:creationId xmlns:a16="http://schemas.microsoft.com/office/drawing/2014/main" id="{367C4E7A-DE22-A707-858D-7A2DB5A3795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10452" y="6075489"/>
            <a:ext cx="3711346" cy="3711346"/>
          </a:xfrm>
          <a:prstGeom prst="rect">
            <a:avLst/>
          </a:prstGeom>
        </p:spPr>
      </p:pic>
      <p:sp>
        <p:nvSpPr>
          <p:cNvPr id="25" name="TextBox 18">
            <a:extLst>
              <a:ext uri="{FF2B5EF4-FFF2-40B4-BE49-F238E27FC236}">
                <a16:creationId xmlns:a16="http://schemas.microsoft.com/office/drawing/2014/main" id="{16060CA9-5756-196D-E387-DB9C5B120C06}"/>
              </a:ext>
            </a:extLst>
          </p:cNvPr>
          <p:cNvSpPr txBox="1"/>
          <p:nvPr/>
        </p:nvSpPr>
        <p:spPr>
          <a:xfrm>
            <a:off x="6483717" y="405214"/>
            <a:ext cx="7728627" cy="923330"/>
          </a:xfrm>
          <a:prstGeom prst="rect">
            <a:avLst/>
          </a:prstGeom>
        </p:spPr>
        <p:txBody>
          <a:bodyPr wrap="square" lIns="0" tIns="0" rIns="0" bIns="0" rtlCol="0" anchor="t">
            <a:spAutoFit/>
          </a:bodyPr>
          <a:lstStyle/>
          <a:p>
            <a:pPr>
              <a:lnSpc>
                <a:spcPts val="7150"/>
              </a:lnSpc>
            </a:pPr>
            <a:r>
              <a:rPr lang="en-US" sz="6600" dirty="0">
                <a:solidFill>
                  <a:schemeClr val="bg1"/>
                </a:solidFill>
              </a:rPr>
              <a:t>Software tools</a:t>
            </a:r>
            <a:endParaRPr lang="en-US" sz="6500" b="1" dirty="0">
              <a:solidFill>
                <a:schemeClr val="bg1"/>
              </a:solidFill>
              <a:latin typeface="Gotham Bold"/>
              <a:ea typeface="Gotham Bold"/>
              <a:cs typeface="Gotham Bold"/>
              <a:sym typeface="Gotham Bold"/>
            </a:endParaRPr>
          </a:p>
        </p:txBody>
      </p:sp>
    </p:spTree>
    <p:extLst>
      <p:ext uri="{BB962C8B-B14F-4D97-AF65-F5344CB8AC3E}">
        <p14:creationId xmlns:p14="http://schemas.microsoft.com/office/powerpoint/2010/main" val="1434037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D9557-3AB3-26AD-B105-EF1CFD98FA2B}"/>
            </a:ext>
          </a:extLst>
        </p:cNvPr>
        <p:cNvGrpSpPr/>
        <p:nvPr/>
      </p:nvGrpSpPr>
      <p:grpSpPr>
        <a:xfrm>
          <a:off x="0" y="0"/>
          <a:ext cx="0" cy="0"/>
          <a:chOff x="0" y="0"/>
          <a:chExt cx="0" cy="0"/>
        </a:xfrm>
      </p:grpSpPr>
      <p:sp>
        <p:nvSpPr>
          <p:cNvPr id="16" name="TextBox 5">
            <a:extLst>
              <a:ext uri="{FF2B5EF4-FFF2-40B4-BE49-F238E27FC236}">
                <a16:creationId xmlns:a16="http://schemas.microsoft.com/office/drawing/2014/main" id="{DC70B923-283E-611A-087A-C52FC71AE214}"/>
              </a:ext>
            </a:extLst>
          </p:cNvPr>
          <p:cNvSpPr txBox="1"/>
          <p:nvPr/>
        </p:nvSpPr>
        <p:spPr>
          <a:xfrm rot="5400000">
            <a:off x="16957851" y="-1229820"/>
            <a:ext cx="9733488" cy="9452714"/>
          </a:xfrm>
          <a:prstGeom prst="rect">
            <a:avLst/>
          </a:prstGeom>
        </p:spPr>
        <p:txBody>
          <a:bodyPr lIns="50800" tIns="50800" rIns="50800" bIns="50800" rtlCol="0" anchor="ctr"/>
          <a:lstStyle/>
          <a:p>
            <a:pPr algn="ctr">
              <a:lnSpc>
                <a:spcPts val="2750"/>
              </a:lnSpc>
            </a:pPr>
            <a:endParaRPr/>
          </a:p>
        </p:txBody>
      </p:sp>
      <p:grpSp>
        <p:nvGrpSpPr>
          <p:cNvPr id="11" name="Group 11">
            <a:extLst>
              <a:ext uri="{FF2B5EF4-FFF2-40B4-BE49-F238E27FC236}">
                <a16:creationId xmlns:a16="http://schemas.microsoft.com/office/drawing/2014/main" id="{FD58FB48-938A-3B1B-56C2-55587B6C4070}"/>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9BD5E841-D4BF-069C-FCE7-C1BE1946CD5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5E9927A2-3BB8-B994-5300-7DE90594A2C3}"/>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28" name="Freeform 28">
            <a:extLst>
              <a:ext uri="{FF2B5EF4-FFF2-40B4-BE49-F238E27FC236}">
                <a16:creationId xmlns:a16="http://schemas.microsoft.com/office/drawing/2014/main" id="{6C145F8D-4081-5E33-961C-E397C029E251}"/>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a:extLst>
              <a:ext uri="{FF2B5EF4-FFF2-40B4-BE49-F238E27FC236}">
                <a16:creationId xmlns:a16="http://schemas.microsoft.com/office/drawing/2014/main" id="{174EB421-6334-55BB-8F5D-62BFE75B07EC}"/>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C79CC1D1-1A75-062D-DB17-57FDC8AD05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89" y="-495747"/>
            <a:ext cx="2169642" cy="2169642"/>
          </a:xfrm>
          <a:prstGeom prst="rect">
            <a:avLst/>
          </a:prstGeom>
        </p:spPr>
      </p:pic>
      <p:sp>
        <p:nvSpPr>
          <p:cNvPr id="26" name="TextBox 2">
            <a:extLst>
              <a:ext uri="{FF2B5EF4-FFF2-40B4-BE49-F238E27FC236}">
                <a16:creationId xmlns:a16="http://schemas.microsoft.com/office/drawing/2014/main" id="{BC45A66A-BE10-26F7-921A-BEEFCA540D1D}"/>
              </a:ext>
            </a:extLst>
          </p:cNvPr>
          <p:cNvSpPr txBox="1"/>
          <p:nvPr/>
        </p:nvSpPr>
        <p:spPr>
          <a:xfrm>
            <a:off x="5406887" y="3150258"/>
            <a:ext cx="9346622" cy="3896988"/>
          </a:xfrm>
          <a:prstGeom prst="rect">
            <a:avLst/>
          </a:prstGeom>
        </p:spPr>
        <p:txBody>
          <a:bodyPr lIns="0" tIns="0" rIns="0" bIns="0" rtlCol="0" anchor="t">
            <a:spAutoFit/>
          </a:bodyPr>
          <a:lstStyle/>
          <a:p>
            <a:pPr algn="ctr">
              <a:lnSpc>
                <a:spcPts val="14658"/>
              </a:lnSpc>
            </a:pPr>
            <a:r>
              <a:rPr lang="en-US" sz="16848" b="1" dirty="0">
                <a:solidFill>
                  <a:schemeClr val="bg1"/>
                </a:solidFill>
                <a:latin typeface="Barlow Condensed Heavy"/>
                <a:ea typeface="Barlow Condensed Heavy"/>
                <a:cs typeface="Barlow Condensed Heavy"/>
                <a:sym typeface="Barlow Condensed Heavy"/>
              </a:rPr>
              <a:t>THANK YOU!</a:t>
            </a:r>
          </a:p>
        </p:txBody>
      </p:sp>
      <p:grpSp>
        <p:nvGrpSpPr>
          <p:cNvPr id="4" name="Group 11">
            <a:extLst>
              <a:ext uri="{FF2B5EF4-FFF2-40B4-BE49-F238E27FC236}">
                <a16:creationId xmlns:a16="http://schemas.microsoft.com/office/drawing/2014/main" id="{0B7DCC60-2E74-666A-BC23-CD866E88D848}"/>
              </a:ext>
            </a:extLst>
          </p:cNvPr>
          <p:cNvGrpSpPr/>
          <p:nvPr/>
        </p:nvGrpSpPr>
        <p:grpSpPr>
          <a:xfrm rot="-8751310">
            <a:off x="-3247190" y="3763280"/>
            <a:ext cx="9542101" cy="9542101"/>
            <a:chOff x="0" y="0"/>
            <a:chExt cx="812800" cy="812800"/>
          </a:xfrm>
        </p:grpSpPr>
        <p:sp>
          <p:nvSpPr>
            <p:cNvPr id="7" name="Freeform 12">
              <a:extLst>
                <a:ext uri="{FF2B5EF4-FFF2-40B4-BE49-F238E27FC236}">
                  <a16:creationId xmlns:a16="http://schemas.microsoft.com/office/drawing/2014/main" id="{76610782-47D4-0F3B-25DD-C1061B04EBD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8" name="TextBox 13">
              <a:extLst>
                <a:ext uri="{FF2B5EF4-FFF2-40B4-BE49-F238E27FC236}">
                  <a16:creationId xmlns:a16="http://schemas.microsoft.com/office/drawing/2014/main" id="{9681A862-7A26-0013-7512-2B123D5858C5}"/>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Tree>
    <p:extLst>
      <p:ext uri="{BB962C8B-B14F-4D97-AF65-F5344CB8AC3E}">
        <p14:creationId xmlns:p14="http://schemas.microsoft.com/office/powerpoint/2010/main" val="4208868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2F3D0-A264-D221-EB0C-30152C772C8E}"/>
            </a:ext>
          </a:extLst>
        </p:cNvPr>
        <p:cNvGrpSpPr/>
        <p:nvPr/>
      </p:nvGrpSpPr>
      <p:grpSpPr>
        <a:xfrm>
          <a:off x="0" y="0"/>
          <a:ext cx="0" cy="0"/>
          <a:chOff x="0" y="0"/>
          <a:chExt cx="0" cy="0"/>
        </a:xfrm>
      </p:grpSpPr>
      <p:grpSp>
        <p:nvGrpSpPr>
          <p:cNvPr id="11" name="Group 11">
            <a:extLst>
              <a:ext uri="{FF2B5EF4-FFF2-40B4-BE49-F238E27FC236}">
                <a16:creationId xmlns:a16="http://schemas.microsoft.com/office/drawing/2014/main" id="{4F7C29CF-E59B-E507-D982-EF3681F13B39}"/>
              </a:ext>
            </a:extLst>
          </p:cNvPr>
          <p:cNvGrpSpPr/>
          <p:nvPr/>
        </p:nvGrpSpPr>
        <p:grpSpPr>
          <a:xfrm rot="5400000">
            <a:off x="15907579" y="-2282619"/>
            <a:ext cx="4474298" cy="4437858"/>
            <a:chOff x="0" y="0"/>
            <a:chExt cx="812800" cy="812800"/>
          </a:xfrm>
        </p:grpSpPr>
        <p:sp>
          <p:nvSpPr>
            <p:cNvPr id="12" name="Freeform 12">
              <a:extLst>
                <a:ext uri="{FF2B5EF4-FFF2-40B4-BE49-F238E27FC236}">
                  <a16:creationId xmlns:a16="http://schemas.microsoft.com/office/drawing/2014/main" id="{33F9ECD8-A78C-3BB4-0CB0-DED78FE75DA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F28B15D9-FD2A-22E9-D43A-798D65A01909}"/>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8" name="TextBox 18">
            <a:extLst>
              <a:ext uri="{FF2B5EF4-FFF2-40B4-BE49-F238E27FC236}">
                <a16:creationId xmlns:a16="http://schemas.microsoft.com/office/drawing/2014/main" id="{49B32383-160A-1260-2486-ED30C1D159A8}"/>
              </a:ext>
            </a:extLst>
          </p:cNvPr>
          <p:cNvSpPr txBox="1"/>
          <p:nvPr/>
        </p:nvSpPr>
        <p:spPr>
          <a:xfrm>
            <a:off x="6281654" y="153217"/>
            <a:ext cx="8229600" cy="871713"/>
          </a:xfrm>
          <a:prstGeom prst="rect">
            <a:avLst/>
          </a:prstGeom>
        </p:spPr>
        <p:txBody>
          <a:bodyPr wrap="square" lIns="0" tIns="0" rIns="0" bIns="0" rtlCol="0" anchor="t">
            <a:spAutoFit/>
          </a:bodyPr>
          <a:lstStyle/>
          <a:p>
            <a:pPr>
              <a:lnSpc>
                <a:spcPts val="7150"/>
              </a:lnSpc>
            </a:pPr>
            <a:r>
              <a:rPr lang="en-US" sz="5400" b="1" dirty="0">
                <a:solidFill>
                  <a:schemeClr val="bg1"/>
                </a:solidFill>
              </a:rPr>
              <a:t>Requirements Letter</a:t>
            </a:r>
            <a:endParaRPr lang="en-US" sz="5400" b="1" dirty="0">
              <a:solidFill>
                <a:schemeClr val="bg1"/>
              </a:solidFill>
              <a:latin typeface="Gotham Bold"/>
              <a:ea typeface="Gotham Bold"/>
              <a:cs typeface="Gotham Bold"/>
              <a:sym typeface="Gotham Bold"/>
            </a:endParaRPr>
          </a:p>
        </p:txBody>
      </p:sp>
      <p:sp>
        <p:nvSpPr>
          <p:cNvPr id="28" name="Freeform 28">
            <a:extLst>
              <a:ext uri="{FF2B5EF4-FFF2-40B4-BE49-F238E27FC236}">
                <a16:creationId xmlns:a16="http://schemas.microsoft.com/office/drawing/2014/main" id="{54ED0D7D-6E29-54B2-A1AA-E223604B969B}"/>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a:extLst>
              <a:ext uri="{FF2B5EF4-FFF2-40B4-BE49-F238E27FC236}">
                <a16:creationId xmlns:a16="http://schemas.microsoft.com/office/drawing/2014/main" id="{EFF400F5-6604-B90D-2D79-8018549C4B1B}"/>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D767FF33-B050-C86B-0CE1-786057D1A2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89" y="-495747"/>
            <a:ext cx="2169642" cy="2169642"/>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9B6FC011-6D56-5E1E-5101-BDD4476881CF}"/>
              </a:ext>
            </a:extLst>
          </p:cNvPr>
          <p:cNvPicPr>
            <a:picLocks noChangeAspect="1"/>
          </p:cNvPicPr>
          <p:nvPr/>
        </p:nvPicPr>
        <p:blipFill rotWithShape="1">
          <a:blip r:embed="rId7">
            <a:extLst>
              <a:ext uri="{28A0092B-C50C-407E-A947-70E740481C1C}">
                <a14:useLocalDpi xmlns:a14="http://schemas.microsoft.com/office/drawing/2010/main" val="0"/>
              </a:ext>
            </a:extLst>
          </a:blip>
          <a:srcRect l="22475" t="26047" r="24817" b="7291"/>
          <a:stretch>
            <a:fillRect/>
          </a:stretch>
        </p:blipFill>
        <p:spPr>
          <a:xfrm>
            <a:off x="926159" y="1147374"/>
            <a:ext cx="12174671" cy="8656887"/>
          </a:xfrm>
          <a:prstGeom prst="rect">
            <a:avLst/>
          </a:prstGeom>
          <a:ln w="76200">
            <a:solidFill>
              <a:srgbClr val="1C8391"/>
            </a:solidFill>
          </a:ln>
        </p:spPr>
      </p:pic>
      <p:sp>
        <p:nvSpPr>
          <p:cNvPr id="4" name="TextBox 3">
            <a:extLst>
              <a:ext uri="{FF2B5EF4-FFF2-40B4-BE49-F238E27FC236}">
                <a16:creationId xmlns:a16="http://schemas.microsoft.com/office/drawing/2014/main" id="{C46B31AC-78EC-FAFA-CDF7-7027BD1FC8FD}"/>
              </a:ext>
            </a:extLst>
          </p:cNvPr>
          <p:cNvSpPr txBox="1"/>
          <p:nvPr/>
        </p:nvSpPr>
        <p:spPr>
          <a:xfrm>
            <a:off x="13688300" y="3314700"/>
            <a:ext cx="2653548" cy="4185761"/>
          </a:xfrm>
          <a:prstGeom prst="rect">
            <a:avLst/>
          </a:prstGeom>
          <a:noFill/>
        </p:spPr>
        <p:txBody>
          <a:bodyPr wrap="square">
            <a:spAutoFit/>
          </a:bodyPr>
          <a:lstStyle/>
          <a:p>
            <a:pPr>
              <a:buNone/>
            </a:pPr>
            <a:r>
              <a:rPr lang="en-US" sz="1900" dirty="0" err="1">
                <a:solidFill>
                  <a:schemeClr val="bg1"/>
                </a:solidFill>
                <a:latin typeface="Inter"/>
                <a:ea typeface="Inter"/>
              </a:rPr>
              <a:t>Rihla</a:t>
            </a:r>
            <a:r>
              <a:rPr lang="en-US" sz="1900" dirty="0">
                <a:solidFill>
                  <a:schemeClr val="bg1"/>
                </a:solidFill>
                <a:latin typeface="Inter"/>
                <a:ea typeface="Inter"/>
              </a:rPr>
              <a:t> is an all-in-one transportation platform offering ride-hailing, freight logistics, and vehicle rentals with integrated payments and tracking. This requires a scalable relational database to manage users, trips, vehicles, transactions, and analytics efficiently.</a:t>
            </a:r>
          </a:p>
        </p:txBody>
      </p:sp>
      <p:sp>
        <p:nvSpPr>
          <p:cNvPr id="2" name="TextBox 1">
            <a:extLst>
              <a:ext uri="{FF2B5EF4-FFF2-40B4-BE49-F238E27FC236}">
                <a16:creationId xmlns:a16="http://schemas.microsoft.com/office/drawing/2014/main" id="{BFB89DCA-1B83-A500-0F26-A4313A1C1B23}"/>
              </a:ext>
            </a:extLst>
          </p:cNvPr>
          <p:cNvSpPr txBox="1"/>
          <p:nvPr/>
        </p:nvSpPr>
        <p:spPr>
          <a:xfrm>
            <a:off x="11734800" y="1401375"/>
            <a:ext cx="914400" cy="369332"/>
          </a:xfrm>
          <a:prstGeom prst="rect">
            <a:avLst/>
          </a:prstGeom>
          <a:noFill/>
        </p:spPr>
        <p:txBody>
          <a:bodyPr wrap="square" rtlCol="0">
            <a:spAutoFit/>
          </a:bodyPr>
          <a:lstStyle/>
          <a:p>
            <a:r>
              <a:rPr lang="en-US" dirty="0"/>
              <a:t>1/4</a:t>
            </a:r>
          </a:p>
        </p:txBody>
      </p:sp>
    </p:spTree>
    <p:extLst>
      <p:ext uri="{BB962C8B-B14F-4D97-AF65-F5344CB8AC3E}">
        <p14:creationId xmlns:p14="http://schemas.microsoft.com/office/powerpoint/2010/main" val="3122687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3540B-D87B-1D98-8AFA-AF4F583E1D9A}"/>
            </a:ext>
          </a:extLst>
        </p:cNvPr>
        <p:cNvGrpSpPr/>
        <p:nvPr/>
      </p:nvGrpSpPr>
      <p:grpSpPr>
        <a:xfrm>
          <a:off x="0" y="0"/>
          <a:ext cx="0" cy="0"/>
          <a:chOff x="0" y="0"/>
          <a:chExt cx="0" cy="0"/>
        </a:xfrm>
      </p:grpSpPr>
      <p:grpSp>
        <p:nvGrpSpPr>
          <p:cNvPr id="11" name="Group 11">
            <a:extLst>
              <a:ext uri="{FF2B5EF4-FFF2-40B4-BE49-F238E27FC236}">
                <a16:creationId xmlns:a16="http://schemas.microsoft.com/office/drawing/2014/main" id="{1693643E-4D63-4484-B276-754B3C2EA198}"/>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3F6EFD18-6636-FBE1-3734-7876F5F923E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0A65E0CA-8E49-904E-A000-57EF23B0AA27}"/>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8" name="TextBox 18">
            <a:extLst>
              <a:ext uri="{FF2B5EF4-FFF2-40B4-BE49-F238E27FC236}">
                <a16:creationId xmlns:a16="http://schemas.microsoft.com/office/drawing/2014/main" id="{B71F81A0-8325-88CA-40AB-31E325404689}"/>
              </a:ext>
            </a:extLst>
          </p:cNvPr>
          <p:cNvSpPr txBox="1"/>
          <p:nvPr/>
        </p:nvSpPr>
        <p:spPr>
          <a:xfrm>
            <a:off x="15041697" y="5223120"/>
            <a:ext cx="2919490" cy="851772"/>
          </a:xfrm>
          <a:prstGeom prst="rect">
            <a:avLst/>
          </a:prstGeom>
        </p:spPr>
        <p:txBody>
          <a:bodyPr wrap="square" lIns="0" tIns="0" rIns="0" bIns="0" rtlCol="0" anchor="t">
            <a:spAutoFit/>
          </a:bodyPr>
          <a:lstStyle/>
          <a:p>
            <a:pPr>
              <a:lnSpc>
                <a:spcPts val="7150"/>
              </a:lnSpc>
            </a:pPr>
            <a:r>
              <a:rPr lang="en-US" sz="4800" b="1" dirty="0">
                <a:solidFill>
                  <a:schemeClr val="bg1"/>
                </a:solidFill>
              </a:rPr>
              <a:t>14 Entities</a:t>
            </a:r>
            <a:endParaRPr lang="en-US" sz="4800" b="1" dirty="0">
              <a:solidFill>
                <a:schemeClr val="bg1"/>
              </a:solidFill>
              <a:latin typeface="Gotham Bold"/>
              <a:ea typeface="Gotham Bold"/>
              <a:cs typeface="Gotham Bold"/>
              <a:sym typeface="Gotham Bold"/>
            </a:endParaRPr>
          </a:p>
        </p:txBody>
      </p:sp>
      <p:sp>
        <p:nvSpPr>
          <p:cNvPr id="28" name="Freeform 28">
            <a:extLst>
              <a:ext uri="{FF2B5EF4-FFF2-40B4-BE49-F238E27FC236}">
                <a16:creationId xmlns:a16="http://schemas.microsoft.com/office/drawing/2014/main" id="{8CA1906B-7FCE-F5CC-87C5-94D66B07991E}"/>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a:extLst>
              <a:ext uri="{FF2B5EF4-FFF2-40B4-BE49-F238E27FC236}">
                <a16:creationId xmlns:a16="http://schemas.microsoft.com/office/drawing/2014/main" id="{6708A689-A5AE-7770-2126-E19AE262DA09}"/>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60CD2717-C027-FA5C-5B3A-DC2DFF52FE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89" y="-495747"/>
            <a:ext cx="2169642" cy="2169642"/>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F304283D-3EE4-4E79-B94F-47A9F1CF9A52}"/>
              </a:ext>
            </a:extLst>
          </p:cNvPr>
          <p:cNvPicPr>
            <a:picLocks noChangeAspect="1"/>
          </p:cNvPicPr>
          <p:nvPr/>
        </p:nvPicPr>
        <p:blipFill>
          <a:blip r:embed="rId7">
            <a:extLst>
              <a:ext uri="{28A0092B-C50C-407E-A947-70E740481C1C}">
                <a14:useLocalDpi xmlns:a14="http://schemas.microsoft.com/office/drawing/2010/main" val="0"/>
              </a:ext>
            </a:extLst>
          </a:blip>
          <a:srcRect l="18374" t="18749" r="18375" b="15626"/>
          <a:stretch>
            <a:fillRect/>
          </a:stretch>
        </p:blipFill>
        <p:spPr>
          <a:xfrm>
            <a:off x="276272" y="1537381"/>
            <a:ext cx="14325600" cy="8223250"/>
          </a:xfrm>
          <a:prstGeom prst="rect">
            <a:avLst/>
          </a:prstGeom>
          <a:ln w="76200">
            <a:solidFill>
              <a:srgbClr val="1C8391"/>
            </a:solidFill>
          </a:ln>
        </p:spPr>
      </p:pic>
      <p:sp>
        <p:nvSpPr>
          <p:cNvPr id="3" name="TextBox 18">
            <a:extLst>
              <a:ext uri="{FF2B5EF4-FFF2-40B4-BE49-F238E27FC236}">
                <a16:creationId xmlns:a16="http://schemas.microsoft.com/office/drawing/2014/main" id="{647E71E4-5144-6575-65CD-06A74098CFB0}"/>
              </a:ext>
            </a:extLst>
          </p:cNvPr>
          <p:cNvSpPr txBox="1"/>
          <p:nvPr/>
        </p:nvSpPr>
        <p:spPr>
          <a:xfrm>
            <a:off x="6934200" y="364768"/>
            <a:ext cx="1939574" cy="871713"/>
          </a:xfrm>
          <a:prstGeom prst="rect">
            <a:avLst/>
          </a:prstGeom>
        </p:spPr>
        <p:txBody>
          <a:bodyPr wrap="square" lIns="0" tIns="0" rIns="0" bIns="0" rtlCol="0" anchor="t">
            <a:spAutoFit/>
          </a:bodyPr>
          <a:lstStyle/>
          <a:p>
            <a:pPr>
              <a:lnSpc>
                <a:spcPts val="7150"/>
              </a:lnSpc>
            </a:pPr>
            <a:r>
              <a:rPr lang="en-US" sz="5400" b="1" dirty="0">
                <a:solidFill>
                  <a:schemeClr val="bg1"/>
                </a:solidFill>
              </a:rPr>
              <a:t>ERD</a:t>
            </a:r>
            <a:endParaRPr lang="en-US" sz="5400" b="1" dirty="0">
              <a:solidFill>
                <a:schemeClr val="bg1"/>
              </a:solidFill>
              <a:latin typeface="Gotham Bold"/>
              <a:ea typeface="Gotham Bold"/>
              <a:cs typeface="Gotham Bold"/>
              <a:sym typeface="Gotham Bold"/>
            </a:endParaRPr>
          </a:p>
        </p:txBody>
      </p:sp>
    </p:spTree>
    <p:extLst>
      <p:ext uri="{BB962C8B-B14F-4D97-AF65-F5344CB8AC3E}">
        <p14:creationId xmlns:p14="http://schemas.microsoft.com/office/powerpoint/2010/main" val="1942362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572FA-1009-CF36-CE82-AE5D75B823E0}"/>
            </a:ext>
          </a:extLst>
        </p:cNvPr>
        <p:cNvGrpSpPr/>
        <p:nvPr/>
      </p:nvGrpSpPr>
      <p:grpSpPr>
        <a:xfrm>
          <a:off x="0" y="0"/>
          <a:ext cx="0" cy="0"/>
          <a:chOff x="0" y="0"/>
          <a:chExt cx="0" cy="0"/>
        </a:xfrm>
      </p:grpSpPr>
      <p:grpSp>
        <p:nvGrpSpPr>
          <p:cNvPr id="11" name="Group 11">
            <a:extLst>
              <a:ext uri="{FF2B5EF4-FFF2-40B4-BE49-F238E27FC236}">
                <a16:creationId xmlns:a16="http://schemas.microsoft.com/office/drawing/2014/main" id="{FD21D555-DD87-DAC2-DEF4-62FC2570004D}"/>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66CEF95F-DF30-3161-A6BD-ABD704F9170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6E3346DE-2AB5-5163-73D1-9DF74A63F204}"/>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8" name="TextBox 18">
            <a:extLst>
              <a:ext uri="{FF2B5EF4-FFF2-40B4-BE49-F238E27FC236}">
                <a16:creationId xmlns:a16="http://schemas.microsoft.com/office/drawing/2014/main" id="{4CE9094B-45AA-57DE-4AAA-47456D496AC2}"/>
              </a:ext>
            </a:extLst>
          </p:cNvPr>
          <p:cNvSpPr txBox="1"/>
          <p:nvPr/>
        </p:nvSpPr>
        <p:spPr>
          <a:xfrm>
            <a:off x="609600" y="2095500"/>
            <a:ext cx="6100647" cy="871713"/>
          </a:xfrm>
          <a:prstGeom prst="rect">
            <a:avLst/>
          </a:prstGeom>
        </p:spPr>
        <p:txBody>
          <a:bodyPr lIns="0" tIns="0" rIns="0" bIns="0" rtlCol="0" anchor="t">
            <a:spAutoFit/>
          </a:bodyPr>
          <a:lstStyle/>
          <a:p>
            <a:pPr>
              <a:lnSpc>
                <a:spcPts val="7150"/>
              </a:lnSpc>
            </a:pPr>
            <a:r>
              <a:rPr lang="en-US" sz="5400" b="1" dirty="0">
                <a:solidFill>
                  <a:schemeClr val="bg1"/>
                </a:solidFill>
              </a:rPr>
              <a:t>Database Content</a:t>
            </a:r>
            <a:endParaRPr lang="en-US" sz="5400" b="1" dirty="0">
              <a:solidFill>
                <a:schemeClr val="bg1"/>
              </a:solidFill>
              <a:latin typeface="Gotham Bold"/>
              <a:ea typeface="Gotham Bold"/>
              <a:cs typeface="Gotham Bold"/>
              <a:sym typeface="Gotham Bold"/>
            </a:endParaRPr>
          </a:p>
        </p:txBody>
      </p:sp>
      <p:sp>
        <p:nvSpPr>
          <p:cNvPr id="28" name="Freeform 28">
            <a:extLst>
              <a:ext uri="{FF2B5EF4-FFF2-40B4-BE49-F238E27FC236}">
                <a16:creationId xmlns:a16="http://schemas.microsoft.com/office/drawing/2014/main" id="{F1EAA300-A5C8-CF7D-E4F4-E8CB45FD6822}"/>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a:extLst>
              <a:ext uri="{FF2B5EF4-FFF2-40B4-BE49-F238E27FC236}">
                <a16:creationId xmlns:a16="http://schemas.microsoft.com/office/drawing/2014/main" id="{53187597-DF93-CF72-6677-6FF461767D84}"/>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9A11C286-8CF2-7886-21C2-0DAB680C5E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89" y="-495747"/>
            <a:ext cx="2169642" cy="2169642"/>
          </a:xfrm>
          <a:prstGeom prst="rect">
            <a:avLst/>
          </a:prstGeom>
        </p:spPr>
      </p:pic>
      <p:sp>
        <p:nvSpPr>
          <p:cNvPr id="4" name="TextBox 3">
            <a:extLst>
              <a:ext uri="{FF2B5EF4-FFF2-40B4-BE49-F238E27FC236}">
                <a16:creationId xmlns:a16="http://schemas.microsoft.com/office/drawing/2014/main" id="{4CF82475-33E3-2F50-EFB0-74365023D832}"/>
              </a:ext>
            </a:extLst>
          </p:cNvPr>
          <p:cNvSpPr txBox="1"/>
          <p:nvPr/>
        </p:nvSpPr>
        <p:spPr>
          <a:xfrm>
            <a:off x="7924800" y="3761509"/>
            <a:ext cx="5410200" cy="4401205"/>
          </a:xfrm>
          <a:prstGeom prst="rect">
            <a:avLst/>
          </a:prstGeom>
          <a:noFill/>
        </p:spPr>
        <p:txBody>
          <a:bodyPr wrap="square">
            <a:spAutoFit/>
          </a:bodyPr>
          <a:lstStyle/>
          <a:p>
            <a:pPr marL="285750" indent="-285750">
              <a:buFont typeface="Arial" panose="020B0604020202020204" pitchFamily="34" charset="0"/>
              <a:buChar char="•"/>
            </a:pPr>
            <a:r>
              <a:rPr lang="en-US" sz="4000" dirty="0">
                <a:solidFill>
                  <a:schemeClr val="bg1"/>
                </a:solidFill>
              </a:rPr>
              <a:t>Trips</a:t>
            </a:r>
          </a:p>
          <a:p>
            <a:pPr marL="285750" indent="-285750">
              <a:buFont typeface="Arial" panose="020B0604020202020204" pitchFamily="34" charset="0"/>
              <a:buChar char="•"/>
            </a:pPr>
            <a:r>
              <a:rPr lang="en-US" sz="4000" dirty="0">
                <a:solidFill>
                  <a:schemeClr val="bg1"/>
                </a:solidFill>
              </a:rPr>
              <a:t>Payment for trips</a:t>
            </a:r>
          </a:p>
          <a:p>
            <a:pPr marL="285750" indent="-285750">
              <a:buFont typeface="Arial" panose="020B0604020202020204" pitchFamily="34" charset="0"/>
              <a:buChar char="•"/>
            </a:pPr>
            <a:r>
              <a:rPr lang="en-US" sz="4000" dirty="0">
                <a:solidFill>
                  <a:schemeClr val="bg1"/>
                </a:solidFill>
              </a:rPr>
              <a:t>Rent</a:t>
            </a:r>
          </a:p>
          <a:p>
            <a:pPr marL="285750" indent="-285750">
              <a:buFont typeface="Arial" panose="020B0604020202020204" pitchFamily="34" charset="0"/>
              <a:buChar char="•"/>
            </a:pPr>
            <a:r>
              <a:rPr lang="en-US" sz="4000" dirty="0">
                <a:solidFill>
                  <a:schemeClr val="bg1"/>
                </a:solidFill>
              </a:rPr>
              <a:t>Payment for Rent</a:t>
            </a:r>
          </a:p>
          <a:p>
            <a:pPr marL="285750" indent="-285750">
              <a:buFont typeface="Arial" panose="020B0604020202020204" pitchFamily="34" charset="0"/>
              <a:buChar char="•"/>
            </a:pPr>
            <a:r>
              <a:rPr lang="en-US" sz="4000" dirty="0">
                <a:solidFill>
                  <a:schemeClr val="bg1"/>
                </a:solidFill>
              </a:rPr>
              <a:t>Freight</a:t>
            </a:r>
          </a:p>
          <a:p>
            <a:pPr marL="285750" indent="-285750">
              <a:buFont typeface="Arial" panose="020B0604020202020204" pitchFamily="34" charset="0"/>
              <a:buChar char="•"/>
            </a:pPr>
            <a:r>
              <a:rPr lang="en-US" sz="4000" dirty="0">
                <a:solidFill>
                  <a:schemeClr val="bg1"/>
                </a:solidFill>
              </a:rPr>
              <a:t>Payment for Freight</a:t>
            </a:r>
          </a:p>
          <a:p>
            <a:pPr marL="285750" indent="-285750">
              <a:buFont typeface="Arial" panose="020B0604020202020204" pitchFamily="34" charset="0"/>
              <a:buChar char="•"/>
            </a:pPr>
            <a:endParaRPr lang="en-US" sz="4000" dirty="0">
              <a:solidFill>
                <a:schemeClr val="bg1"/>
              </a:solidFill>
            </a:endParaRPr>
          </a:p>
        </p:txBody>
      </p:sp>
      <p:sp>
        <p:nvSpPr>
          <p:cNvPr id="5" name="TextBox 4">
            <a:extLst>
              <a:ext uri="{FF2B5EF4-FFF2-40B4-BE49-F238E27FC236}">
                <a16:creationId xmlns:a16="http://schemas.microsoft.com/office/drawing/2014/main" id="{28322BBD-F1DB-6236-5461-A6B2030B92DA}"/>
              </a:ext>
            </a:extLst>
          </p:cNvPr>
          <p:cNvSpPr txBox="1"/>
          <p:nvPr/>
        </p:nvSpPr>
        <p:spPr>
          <a:xfrm>
            <a:off x="1295400" y="3771900"/>
            <a:ext cx="4495800" cy="5016758"/>
          </a:xfrm>
          <a:prstGeom prst="rect">
            <a:avLst/>
          </a:prstGeom>
          <a:noFill/>
        </p:spPr>
        <p:txBody>
          <a:bodyPr wrap="square">
            <a:spAutoFit/>
          </a:bodyPr>
          <a:lstStyle/>
          <a:p>
            <a:pPr marL="285750" indent="-285750">
              <a:buFont typeface="Arial" panose="020B0604020202020204" pitchFamily="34" charset="0"/>
              <a:buChar char="•"/>
            </a:pPr>
            <a:r>
              <a:rPr lang="en-US" sz="4000" dirty="0">
                <a:solidFill>
                  <a:schemeClr val="bg1"/>
                </a:solidFill>
              </a:rPr>
              <a:t>Drivers </a:t>
            </a:r>
          </a:p>
          <a:p>
            <a:pPr marL="285750" indent="-285750">
              <a:buFont typeface="Arial" panose="020B0604020202020204" pitchFamily="34" charset="0"/>
              <a:buChar char="•"/>
            </a:pPr>
            <a:r>
              <a:rPr lang="en-US" sz="4000" dirty="0">
                <a:solidFill>
                  <a:schemeClr val="bg1"/>
                </a:solidFill>
              </a:rPr>
              <a:t>Rating</a:t>
            </a:r>
          </a:p>
          <a:p>
            <a:pPr marL="285750" indent="-285750">
              <a:buFont typeface="Arial" panose="020B0604020202020204" pitchFamily="34" charset="0"/>
              <a:buChar char="•"/>
            </a:pPr>
            <a:r>
              <a:rPr lang="en-US" sz="4000" dirty="0">
                <a:solidFill>
                  <a:schemeClr val="bg1"/>
                </a:solidFill>
              </a:rPr>
              <a:t>Licenses</a:t>
            </a:r>
          </a:p>
          <a:p>
            <a:pPr marL="285750" indent="-285750">
              <a:buFont typeface="Arial" panose="020B0604020202020204" pitchFamily="34" charset="0"/>
              <a:buChar char="•"/>
            </a:pPr>
            <a:r>
              <a:rPr lang="en-US" sz="4000" dirty="0">
                <a:solidFill>
                  <a:schemeClr val="bg1"/>
                </a:solidFill>
              </a:rPr>
              <a:t>Vehicles</a:t>
            </a:r>
          </a:p>
          <a:p>
            <a:pPr marL="285750" indent="-285750">
              <a:buFont typeface="Arial" panose="020B0604020202020204" pitchFamily="34" charset="0"/>
              <a:buChar char="•"/>
            </a:pPr>
            <a:r>
              <a:rPr lang="en-US" sz="4000" dirty="0">
                <a:solidFill>
                  <a:schemeClr val="bg1"/>
                </a:solidFill>
              </a:rPr>
              <a:t>Complaints</a:t>
            </a:r>
          </a:p>
          <a:p>
            <a:pPr marL="285750" indent="-285750">
              <a:buFont typeface="Arial" panose="020B0604020202020204" pitchFamily="34" charset="0"/>
              <a:buChar char="•"/>
            </a:pPr>
            <a:r>
              <a:rPr lang="en-US" sz="4000" dirty="0">
                <a:solidFill>
                  <a:schemeClr val="bg1"/>
                </a:solidFill>
              </a:rPr>
              <a:t>Maintenance</a:t>
            </a:r>
          </a:p>
          <a:p>
            <a:pPr marL="285750" indent="-285750">
              <a:buFont typeface="Arial" panose="020B0604020202020204" pitchFamily="34" charset="0"/>
              <a:buChar char="•"/>
            </a:pPr>
            <a:r>
              <a:rPr lang="en-US" sz="4000" dirty="0">
                <a:solidFill>
                  <a:schemeClr val="bg1"/>
                </a:solidFill>
              </a:rPr>
              <a:t>Insurance</a:t>
            </a:r>
          </a:p>
          <a:p>
            <a:pPr marL="285750" indent="-285750">
              <a:buFont typeface="Arial" panose="020B0604020202020204" pitchFamily="34" charset="0"/>
              <a:buChar char="•"/>
            </a:pPr>
            <a:endParaRPr lang="en-US" sz="4000" dirty="0">
              <a:solidFill>
                <a:schemeClr val="bg1"/>
              </a:solidFill>
            </a:endParaRPr>
          </a:p>
        </p:txBody>
      </p:sp>
    </p:spTree>
    <p:extLst>
      <p:ext uri="{BB962C8B-B14F-4D97-AF65-F5344CB8AC3E}">
        <p14:creationId xmlns:p14="http://schemas.microsoft.com/office/powerpoint/2010/main" val="64712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572FA-1009-CF36-CE82-AE5D75B823E0}"/>
            </a:ext>
          </a:extLst>
        </p:cNvPr>
        <p:cNvGrpSpPr/>
        <p:nvPr/>
      </p:nvGrpSpPr>
      <p:grpSpPr>
        <a:xfrm>
          <a:off x="0" y="0"/>
          <a:ext cx="0" cy="0"/>
          <a:chOff x="0" y="0"/>
          <a:chExt cx="0" cy="0"/>
        </a:xfrm>
      </p:grpSpPr>
      <p:grpSp>
        <p:nvGrpSpPr>
          <p:cNvPr id="11" name="Group 11">
            <a:extLst>
              <a:ext uri="{FF2B5EF4-FFF2-40B4-BE49-F238E27FC236}">
                <a16:creationId xmlns:a16="http://schemas.microsoft.com/office/drawing/2014/main" id="{FD21D555-DD87-DAC2-DEF4-62FC2570004D}"/>
              </a:ext>
            </a:extLst>
          </p:cNvPr>
          <p:cNvGrpSpPr/>
          <p:nvPr/>
        </p:nvGrpSpPr>
        <p:grpSpPr>
          <a:xfrm rot="5400000">
            <a:off x="14843613" y="-2300841"/>
            <a:ext cx="5520047" cy="5520047"/>
            <a:chOff x="0" y="0"/>
            <a:chExt cx="812800" cy="812800"/>
          </a:xfrm>
        </p:grpSpPr>
        <p:sp>
          <p:nvSpPr>
            <p:cNvPr id="12" name="Freeform 12">
              <a:extLst>
                <a:ext uri="{FF2B5EF4-FFF2-40B4-BE49-F238E27FC236}">
                  <a16:creationId xmlns:a16="http://schemas.microsoft.com/office/drawing/2014/main" id="{66CEF95F-DF30-3161-A6BD-ABD704F9170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FB7C6">
                    <a:alpha val="100000"/>
                  </a:srgbClr>
                </a:gs>
                <a:gs pos="100000">
                  <a:srgbClr val="141C25">
                    <a:alpha val="100000"/>
                  </a:srgbClr>
                </a:gs>
              </a:gsLst>
              <a:lin ang="0"/>
            </a:gradFill>
          </p:spPr>
        </p:sp>
        <p:sp>
          <p:nvSpPr>
            <p:cNvPr id="13" name="TextBox 13">
              <a:extLst>
                <a:ext uri="{FF2B5EF4-FFF2-40B4-BE49-F238E27FC236}">
                  <a16:creationId xmlns:a16="http://schemas.microsoft.com/office/drawing/2014/main" id="{6E3346DE-2AB5-5163-73D1-9DF74A63F204}"/>
                </a:ext>
              </a:extLst>
            </p:cNvPr>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8" name="TextBox 18">
            <a:extLst>
              <a:ext uri="{FF2B5EF4-FFF2-40B4-BE49-F238E27FC236}">
                <a16:creationId xmlns:a16="http://schemas.microsoft.com/office/drawing/2014/main" id="{4CE9094B-45AA-57DE-4AAA-47456D496AC2}"/>
              </a:ext>
            </a:extLst>
          </p:cNvPr>
          <p:cNvSpPr txBox="1"/>
          <p:nvPr/>
        </p:nvSpPr>
        <p:spPr>
          <a:xfrm>
            <a:off x="1219200" y="3219206"/>
            <a:ext cx="6100647" cy="871713"/>
          </a:xfrm>
          <a:prstGeom prst="rect">
            <a:avLst/>
          </a:prstGeom>
        </p:spPr>
        <p:txBody>
          <a:bodyPr lIns="0" tIns="0" rIns="0" bIns="0" rtlCol="0" anchor="t">
            <a:spAutoFit/>
          </a:bodyPr>
          <a:lstStyle/>
          <a:p>
            <a:pPr>
              <a:lnSpc>
                <a:spcPts val="7150"/>
              </a:lnSpc>
            </a:pPr>
            <a:r>
              <a:rPr lang="en-US" sz="5400" b="1" dirty="0">
                <a:solidFill>
                  <a:schemeClr val="bg1"/>
                </a:solidFill>
              </a:rPr>
              <a:t>Mapping</a:t>
            </a:r>
            <a:endParaRPr lang="en-US" sz="5400" b="1" dirty="0">
              <a:solidFill>
                <a:schemeClr val="bg1"/>
              </a:solidFill>
              <a:latin typeface="Gotham Bold"/>
              <a:ea typeface="Gotham Bold"/>
              <a:cs typeface="Gotham Bold"/>
              <a:sym typeface="Gotham Bold"/>
            </a:endParaRPr>
          </a:p>
        </p:txBody>
      </p:sp>
      <p:sp>
        <p:nvSpPr>
          <p:cNvPr id="28" name="Freeform 28">
            <a:extLst>
              <a:ext uri="{FF2B5EF4-FFF2-40B4-BE49-F238E27FC236}">
                <a16:creationId xmlns:a16="http://schemas.microsoft.com/office/drawing/2014/main" id="{F1EAA300-A5C8-CF7D-E4F4-E8CB45FD6822}"/>
              </a:ext>
            </a:extLst>
          </p:cNvPr>
          <p:cNvSpPr/>
          <p:nvPr/>
        </p:nvSpPr>
        <p:spPr>
          <a:xfrm>
            <a:off x="16918029" y="800625"/>
            <a:ext cx="653875" cy="653875"/>
          </a:xfrm>
          <a:custGeom>
            <a:avLst/>
            <a:gdLst/>
            <a:ahLst/>
            <a:cxnLst/>
            <a:rect l="l" t="t" r="r" b="b"/>
            <a:pathLst>
              <a:path w="653875" h="653875">
                <a:moveTo>
                  <a:pt x="0" y="0"/>
                </a:moveTo>
                <a:lnTo>
                  <a:pt x="653875" y="0"/>
                </a:lnTo>
                <a:lnTo>
                  <a:pt x="653875" y="653875"/>
                </a:lnTo>
                <a:lnTo>
                  <a:pt x="0" y="6538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a:extLst>
              <a:ext uri="{FF2B5EF4-FFF2-40B4-BE49-F238E27FC236}">
                <a16:creationId xmlns:a16="http://schemas.microsoft.com/office/drawing/2014/main" id="{53187597-DF93-CF72-6677-6FF461767D84}"/>
              </a:ext>
            </a:extLst>
          </p:cNvPr>
          <p:cNvSpPr/>
          <p:nvPr/>
        </p:nvSpPr>
        <p:spPr>
          <a:xfrm>
            <a:off x="15224369" y="8060037"/>
            <a:ext cx="5770626" cy="5761762"/>
          </a:xfrm>
          <a:custGeom>
            <a:avLst/>
            <a:gdLst/>
            <a:ahLst/>
            <a:cxnLst/>
            <a:rect l="l" t="t" r="r" b="b"/>
            <a:pathLst>
              <a:path w="5770626" h="5761762">
                <a:moveTo>
                  <a:pt x="0" y="0"/>
                </a:moveTo>
                <a:lnTo>
                  <a:pt x="5770626" y="0"/>
                </a:lnTo>
                <a:lnTo>
                  <a:pt x="5770626" y="5761762"/>
                </a:lnTo>
                <a:lnTo>
                  <a:pt x="0" y="5761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0" name="Picture 29" descr="A white logo with a car in a circle and arrow&#10;&#10;AI-generated content may be incorrect.">
            <a:extLst>
              <a:ext uri="{FF2B5EF4-FFF2-40B4-BE49-F238E27FC236}">
                <a16:creationId xmlns:a16="http://schemas.microsoft.com/office/drawing/2014/main" id="{9A11C286-8CF2-7886-21C2-0DAB680C5E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89" y="-495747"/>
            <a:ext cx="2169642" cy="2169642"/>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2801E78F-D341-83E1-3A2A-AC80F827C0CF}"/>
              </a:ext>
            </a:extLst>
          </p:cNvPr>
          <p:cNvPicPr>
            <a:picLocks noChangeAspect="1"/>
          </p:cNvPicPr>
          <p:nvPr/>
        </p:nvPicPr>
        <p:blipFill rotWithShape="1">
          <a:blip r:embed="rId7">
            <a:extLst>
              <a:ext uri="{28A0092B-C50C-407E-A947-70E740481C1C}">
                <a14:useLocalDpi xmlns:a14="http://schemas.microsoft.com/office/drawing/2010/main" val="0"/>
              </a:ext>
            </a:extLst>
          </a:blip>
          <a:srcRect l="35359" t="18749" r="35359" b="20834"/>
          <a:stretch>
            <a:fillRect/>
          </a:stretch>
        </p:blipFill>
        <p:spPr>
          <a:xfrm>
            <a:off x="5638800" y="589074"/>
            <a:ext cx="7985369" cy="9263028"/>
          </a:xfrm>
          <a:prstGeom prst="rect">
            <a:avLst/>
          </a:prstGeom>
          <a:ln w="76200">
            <a:solidFill>
              <a:srgbClr val="1C8391"/>
            </a:solidFill>
          </a:ln>
        </p:spPr>
      </p:pic>
      <p:sp>
        <p:nvSpPr>
          <p:cNvPr id="2" name="TextBox 1">
            <a:extLst>
              <a:ext uri="{FF2B5EF4-FFF2-40B4-BE49-F238E27FC236}">
                <a16:creationId xmlns:a16="http://schemas.microsoft.com/office/drawing/2014/main" id="{8ACAE296-977C-A9B8-C277-0DE0045CDC64}"/>
              </a:ext>
            </a:extLst>
          </p:cNvPr>
          <p:cNvSpPr txBox="1"/>
          <p:nvPr/>
        </p:nvSpPr>
        <p:spPr>
          <a:xfrm>
            <a:off x="12698738" y="800624"/>
            <a:ext cx="517504" cy="380475"/>
          </a:xfrm>
          <a:prstGeom prst="rect">
            <a:avLst/>
          </a:prstGeom>
          <a:noFill/>
        </p:spPr>
        <p:txBody>
          <a:bodyPr wrap="square" rtlCol="0">
            <a:spAutoFit/>
          </a:bodyPr>
          <a:lstStyle/>
          <a:p>
            <a:r>
              <a:rPr lang="en-US" dirty="0"/>
              <a:t>1/6</a:t>
            </a:r>
          </a:p>
        </p:txBody>
      </p:sp>
    </p:spTree>
    <p:extLst>
      <p:ext uri="{BB962C8B-B14F-4D97-AF65-F5344CB8AC3E}">
        <p14:creationId xmlns:p14="http://schemas.microsoft.com/office/powerpoint/2010/main" val="4021060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1296</TotalTime>
  <Words>2681</Words>
  <Application>Microsoft Office PowerPoint</Application>
  <PresentationFormat>Custom</PresentationFormat>
  <Paragraphs>191</Paragraphs>
  <Slides>56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Aileron</vt:lpstr>
      <vt:lpstr>Calibri</vt:lpstr>
      <vt:lpstr>Tahoma</vt:lpstr>
      <vt:lpstr>Aptos</vt:lpstr>
      <vt:lpstr>Barlow Condensed Heavy</vt:lpstr>
      <vt:lpstr>Gotham Bold</vt:lpstr>
      <vt:lpstr>Aileron Bold</vt:lpstr>
      <vt:lpstr>Inter</vt:lpstr>
      <vt:lpstr>Inter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White and Black Corporate Modern Data Analysis Presentation</dc:title>
  <dc:creator>Ashroof</dc:creator>
  <cp:lastModifiedBy>mohamed weshahy</cp:lastModifiedBy>
  <cp:revision>48</cp:revision>
  <dcterms:created xsi:type="dcterms:W3CDTF">2006-08-16T00:00:00Z</dcterms:created>
  <dcterms:modified xsi:type="dcterms:W3CDTF">2025-12-26T22:28:59Z</dcterms:modified>
  <dc:identifier>DAG8cGf_Vvo</dc:identifier>
</cp:coreProperties>
</file>